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260" r:id="rId2"/>
    <p:sldId id="259" r:id="rId3"/>
    <p:sldId id="281" r:id="rId4"/>
    <p:sldId id="261" r:id="rId5"/>
    <p:sldId id="282" r:id="rId6"/>
    <p:sldId id="283" r:id="rId7"/>
    <p:sldId id="285" r:id="rId8"/>
    <p:sldId id="284" r:id="rId9"/>
    <p:sldId id="262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99" r:id="rId24"/>
    <p:sldId id="300" r:id="rId25"/>
    <p:sldId id="301" r:id="rId26"/>
    <p:sldId id="302" r:id="rId27"/>
    <p:sldId id="303" r:id="rId28"/>
    <p:sldId id="306" r:id="rId29"/>
    <p:sldId id="304" r:id="rId30"/>
    <p:sldId id="305" r:id="rId31"/>
    <p:sldId id="307" r:id="rId32"/>
    <p:sldId id="308" r:id="rId33"/>
    <p:sldId id="309" r:id="rId34"/>
  </p:sldIdLst>
  <p:sldSz cx="12192000" cy="6858000"/>
  <p:notesSz cx="6797675" cy="9926638"/>
  <p:embeddedFontLst>
    <p:embeddedFont>
      <p:font typeface="a시월구일1" panose="02020600000000000000" pitchFamily="18" charset="-127"/>
      <p:regular r:id="rId37"/>
    </p:embeddedFont>
    <p:embeddedFont>
      <p:font typeface="a시월구일2" panose="02020600000000000000" pitchFamily="18" charset="-127"/>
      <p:regular r:id="rId38"/>
    </p:embeddedFont>
    <p:embeddedFont>
      <p:font typeface="a시월구일3" panose="02020600000000000000" pitchFamily="18" charset="-127"/>
      <p:regular r:id="rId39"/>
    </p:embeddedFont>
    <p:embeddedFont>
      <p:font typeface="a시월구일4" panose="02020600000000000000" pitchFamily="18" charset="-127"/>
      <p:regular r:id="rId40"/>
    </p:embeddedFont>
    <p:embeddedFont>
      <p:font typeface="나눔스퀘어" panose="020B0600000101010101" pitchFamily="50" charset="-127"/>
      <p:regular r:id="rId41"/>
    </p:embeddedFont>
    <p:embeddedFont>
      <p:font typeface="맑은 고딕" panose="020B0503020000020004" pitchFamily="50" charset="-127"/>
      <p:regular r:id="rId42"/>
      <p:bold r:id="rId43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2F8D5E"/>
    <a:srgbClr val="297B52"/>
    <a:srgbClr val="6699FF"/>
    <a:srgbClr val="339966"/>
    <a:srgbClr val="008080"/>
    <a:srgbClr val="0F1A2F"/>
    <a:srgbClr val="A0CD85"/>
    <a:srgbClr val="AADCA8"/>
    <a:srgbClr val="CBE9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76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7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7219E9-D575-4F8E-BE3C-D429335B8524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8120E4-3C44-4D51-8340-DCBA293EB6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06000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47D1D7-C92A-4228-850B-0C8252B071BC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39838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D7621D-9F9E-40FF-A167-CB1608A601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9733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05102-4464-454C-8D12-FA75F34148C2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D9B2-0947-4A67-AE25-7BD5DD7C2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9505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05102-4464-454C-8D12-FA75F34148C2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D9B2-0947-4A67-AE25-7BD5DD7C2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8012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05102-4464-454C-8D12-FA75F34148C2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D9B2-0947-4A67-AE25-7BD5DD7C2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3708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05102-4464-454C-8D12-FA75F34148C2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D9B2-0947-4A67-AE25-7BD5DD7C2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4681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05102-4464-454C-8D12-FA75F34148C2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D9B2-0947-4A67-AE25-7BD5DD7C2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5682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05102-4464-454C-8D12-FA75F34148C2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D9B2-0947-4A67-AE25-7BD5DD7C2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8651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05102-4464-454C-8D12-FA75F34148C2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D9B2-0947-4A67-AE25-7BD5DD7C2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4714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05102-4464-454C-8D12-FA75F34148C2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D9B2-0947-4A67-AE25-7BD5DD7C2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7198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05102-4464-454C-8D12-FA75F34148C2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D9B2-0947-4A67-AE25-7BD5DD7C2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2915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05102-4464-454C-8D12-FA75F34148C2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D9B2-0947-4A67-AE25-7BD5DD7C2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1786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05102-4464-454C-8D12-FA75F34148C2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D9B2-0947-4A67-AE25-7BD5DD7C2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4157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05102-4464-454C-8D12-FA75F34148C2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5D9B2-0947-4A67-AE25-7BD5DD7C2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1877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9771320" y="170121"/>
            <a:ext cx="2243471" cy="606056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/>
              <a:t>2024. 7. 11. 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colorTemperature colorTemp="1500"/>
                    </a14:imgEffect>
                    <a14:imgEffect>
                      <a14:saturation sat="110000"/>
                    </a14:imgEffect>
                    <a14:imgEffect>
                      <a14:brightnessContrast bright="-100000" contras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95" y="6165000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94" r="78251"/>
          <a:stretch/>
        </p:blipFill>
        <p:spPr>
          <a:xfrm>
            <a:off x="345995" y="6165000"/>
            <a:ext cx="393595" cy="3350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483927" y="5212750"/>
            <a:ext cx="5307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시월구일1" panose="02020600000000000000" pitchFamily="18" charset="-127"/>
                <a:ea typeface="a시월구일1" panose="02020600000000000000" pitchFamily="18" charset="-127"/>
              </a:rPr>
              <a:t>        공정거래위원회 가맹거래정책과</a:t>
            </a:r>
            <a:endParaRPr lang="ko-KR" altLang="en-US" sz="32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a시월구일1" panose="02020600000000000000" pitchFamily="18" charset="-127"/>
              <a:ea typeface="a시월구일1" panose="02020600000000000000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739590" y="2432434"/>
            <a:ext cx="11275201" cy="1876006"/>
            <a:chOff x="739590" y="2432434"/>
            <a:chExt cx="11275201" cy="1876006"/>
          </a:xfrm>
        </p:grpSpPr>
        <p:sp>
          <p:nvSpPr>
            <p:cNvPr id="4" name="TextBox 3"/>
            <p:cNvSpPr txBox="1"/>
            <p:nvPr/>
          </p:nvSpPr>
          <p:spPr>
            <a:xfrm>
              <a:off x="998207" y="2607685"/>
              <a:ext cx="1096486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4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a시월구일4" panose="02020600000000000000" pitchFamily="18" charset="-127"/>
                  <a:ea typeface="a시월구일4" panose="02020600000000000000" pitchFamily="18" charset="-127"/>
                </a:rPr>
                <a:t>구입강제품목의 종류와 공급가격 산정방식</a:t>
              </a:r>
              <a:endParaRPr lang="en-US" altLang="ko-KR" sz="4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시월구일4" panose="02020600000000000000" pitchFamily="18" charset="-127"/>
                <a:ea typeface="a시월구일4" panose="02020600000000000000" pitchFamily="18" charset="-127"/>
              </a:endParaRPr>
            </a:p>
            <a:p>
              <a:r>
                <a:rPr lang="ko-KR" altLang="en-US" sz="4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a시월구일4" panose="02020600000000000000" pitchFamily="18" charset="-127"/>
                  <a:ea typeface="a시월구일4" panose="02020600000000000000" pitchFamily="18" charset="-127"/>
                </a:rPr>
                <a:t>계약서 기재방식에 관한 가이드라인 설명회</a:t>
              </a:r>
            </a:p>
          </p:txBody>
        </p:sp>
        <p:grpSp>
          <p:nvGrpSpPr>
            <p:cNvPr id="28" name="그룹 27"/>
            <p:cNvGrpSpPr/>
            <p:nvPr/>
          </p:nvGrpSpPr>
          <p:grpSpPr>
            <a:xfrm>
              <a:off x="10971082" y="2432434"/>
              <a:ext cx="1043709" cy="692727"/>
              <a:chOff x="9149003" y="2626927"/>
              <a:chExt cx="1043709" cy="692727"/>
            </a:xfrm>
          </p:grpSpPr>
          <p:cxnSp>
            <p:nvCxnSpPr>
              <p:cNvPr id="10" name="직선 연결선 9"/>
              <p:cNvCxnSpPr/>
              <p:nvPr/>
            </p:nvCxnSpPr>
            <p:spPr>
              <a:xfrm>
                <a:off x="9149003" y="2764943"/>
                <a:ext cx="1043709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직선 연결선 11"/>
              <p:cNvCxnSpPr/>
              <p:nvPr/>
            </p:nvCxnSpPr>
            <p:spPr>
              <a:xfrm>
                <a:off x="10063403" y="2626927"/>
                <a:ext cx="0" cy="692727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그룹 28"/>
            <p:cNvGrpSpPr/>
            <p:nvPr/>
          </p:nvGrpSpPr>
          <p:grpSpPr>
            <a:xfrm rot="10800000">
              <a:off x="739590" y="3615713"/>
              <a:ext cx="1043709" cy="692727"/>
              <a:chOff x="6123709" y="2567709"/>
              <a:chExt cx="1043709" cy="692727"/>
            </a:xfrm>
          </p:grpSpPr>
          <p:cxnSp>
            <p:nvCxnSpPr>
              <p:cNvPr id="30" name="직선 연결선 29"/>
              <p:cNvCxnSpPr/>
              <p:nvPr/>
            </p:nvCxnSpPr>
            <p:spPr>
              <a:xfrm>
                <a:off x="6123709" y="2705725"/>
                <a:ext cx="1043709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직선 연결선 30"/>
              <p:cNvCxnSpPr/>
              <p:nvPr/>
            </p:nvCxnSpPr>
            <p:spPr>
              <a:xfrm>
                <a:off x="7038109" y="2567709"/>
                <a:ext cx="0" cy="692727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342747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0" y="950495"/>
            <a:ext cx="6400800" cy="0"/>
          </a:xfrm>
          <a:prstGeom prst="line">
            <a:avLst/>
          </a:prstGeom>
          <a:ln w="12700" cmpd="thinThick">
            <a:solidFill>
              <a:srgbClr val="99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 flipH="1">
            <a:off x="360946" y="228599"/>
            <a:ext cx="1543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순서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cxnSp>
        <p:nvCxnSpPr>
          <p:cNvPr id="9" name="직선 연결선 8"/>
          <p:cNvCxnSpPr/>
          <p:nvPr/>
        </p:nvCxnSpPr>
        <p:spPr>
          <a:xfrm>
            <a:off x="-4011" y="814137"/>
            <a:ext cx="6400800" cy="0"/>
          </a:xfrm>
          <a:prstGeom prst="line">
            <a:avLst/>
          </a:prstGeom>
          <a:ln w="38100" cmpd="thinThick">
            <a:solidFill>
              <a:srgbClr val="99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그룹 2"/>
          <p:cNvGrpSpPr/>
          <p:nvPr/>
        </p:nvGrpSpPr>
        <p:grpSpPr>
          <a:xfrm>
            <a:off x="2191385" y="1768642"/>
            <a:ext cx="7376419" cy="4047311"/>
            <a:chOff x="1082841" y="1768642"/>
            <a:chExt cx="7376419" cy="4047311"/>
          </a:xfrm>
        </p:grpSpPr>
        <p:grpSp>
          <p:nvGrpSpPr>
            <p:cNvPr id="11" name="그룹 10"/>
            <p:cNvGrpSpPr/>
            <p:nvPr/>
          </p:nvGrpSpPr>
          <p:grpSpPr>
            <a:xfrm>
              <a:off x="1082841" y="1768642"/>
              <a:ext cx="4577576" cy="730561"/>
              <a:chOff x="1082841" y="1768642"/>
              <a:chExt cx="4577576" cy="730561"/>
            </a:xfrm>
          </p:grpSpPr>
          <p:sp>
            <p:nvSpPr>
              <p:cNvPr id="7" name="직사각형 6"/>
              <p:cNvSpPr/>
              <p:nvPr/>
            </p:nvSpPr>
            <p:spPr>
              <a:xfrm>
                <a:off x="1082841" y="1768642"/>
                <a:ext cx="613612" cy="613612"/>
              </a:xfrm>
              <a:prstGeom prst="rect">
                <a:avLst/>
              </a:prstGeom>
              <a:solidFill>
                <a:srgbClr val="6699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n>
                    <a:solidFill>
                      <a:schemeClr val="tx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488908" y="1852872"/>
                <a:ext cx="41508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3600" dirty="0">
                    <a:ln>
                      <a:solidFill>
                        <a:schemeClr val="tx1">
                          <a:alpha val="0"/>
                        </a:schemeClr>
                      </a:solidFill>
                    </a:ln>
                    <a:latin typeface="a시월구일4" panose="02020600000000000000" pitchFamily="18" charset="-127"/>
                    <a:ea typeface="a시월구일4" panose="02020600000000000000" pitchFamily="18" charset="-127"/>
                  </a:rPr>
                  <a:t>1</a:t>
                </a:r>
                <a:endParaRPr lang="ko-KR" altLang="en-US" sz="36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2189595" y="1844615"/>
                <a:ext cx="347082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2800" dirty="0">
                    <a:ln>
                      <a:solidFill>
                        <a:schemeClr val="tx1">
                          <a:alpha val="0"/>
                        </a:schemeClr>
                      </a:solidFill>
                    </a:ln>
                    <a:latin typeface="a시월구일3" panose="02020600000000000000" pitchFamily="18" charset="-127"/>
                    <a:ea typeface="a시월구일3" panose="02020600000000000000" pitchFamily="18" charset="-127"/>
                  </a:rPr>
                  <a:t>구입강제품목의 이해</a:t>
                </a:r>
              </a:p>
            </p:txBody>
          </p:sp>
        </p:grpSp>
        <p:grpSp>
          <p:nvGrpSpPr>
            <p:cNvPr id="24" name="그룹 23"/>
            <p:cNvGrpSpPr/>
            <p:nvPr/>
          </p:nvGrpSpPr>
          <p:grpSpPr>
            <a:xfrm>
              <a:off x="1082841" y="2854172"/>
              <a:ext cx="7376419" cy="730560"/>
              <a:chOff x="1082841" y="1768642"/>
              <a:chExt cx="7376419" cy="730560"/>
            </a:xfrm>
          </p:grpSpPr>
          <p:sp>
            <p:nvSpPr>
              <p:cNvPr id="25" name="직사각형 24"/>
              <p:cNvSpPr/>
              <p:nvPr/>
            </p:nvSpPr>
            <p:spPr>
              <a:xfrm>
                <a:off x="1082841" y="1768642"/>
                <a:ext cx="613612" cy="613612"/>
              </a:xfrm>
              <a:prstGeom prst="rect">
                <a:avLst/>
              </a:prstGeom>
              <a:solidFill>
                <a:srgbClr val="6699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n>
                    <a:solidFill>
                      <a:schemeClr val="tx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1416716" y="1852871"/>
                <a:ext cx="41508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3600" dirty="0">
                    <a:ln>
                      <a:solidFill>
                        <a:schemeClr val="tx1">
                          <a:alpha val="0"/>
                        </a:schemeClr>
                      </a:solidFill>
                    </a:ln>
                    <a:latin typeface="a시월구일4" panose="02020600000000000000" pitchFamily="18" charset="-127"/>
                    <a:ea typeface="a시월구일4" panose="02020600000000000000" pitchFamily="18" charset="-127"/>
                  </a:rPr>
                  <a:t>2</a:t>
                </a:r>
                <a:endParaRPr lang="ko-KR" altLang="en-US" sz="36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2189595" y="1844615"/>
                <a:ext cx="626966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2800" dirty="0">
                    <a:ln>
                      <a:solidFill>
                        <a:schemeClr val="tx1">
                          <a:alpha val="0"/>
                        </a:schemeClr>
                      </a:solidFill>
                    </a:ln>
                    <a:latin typeface="a시월구일3" panose="02020600000000000000" pitchFamily="18" charset="-127"/>
                    <a:ea typeface="a시월구일3" panose="02020600000000000000" pitchFamily="18" charset="-127"/>
                  </a:rPr>
                  <a:t>구입강제품목 종류의 계약서 기재 방식</a:t>
                </a:r>
              </a:p>
            </p:txBody>
          </p:sp>
        </p:grpSp>
        <p:grpSp>
          <p:nvGrpSpPr>
            <p:cNvPr id="28" name="그룹 27"/>
            <p:cNvGrpSpPr/>
            <p:nvPr/>
          </p:nvGrpSpPr>
          <p:grpSpPr>
            <a:xfrm>
              <a:off x="1082841" y="3939702"/>
              <a:ext cx="7033376" cy="730560"/>
              <a:chOff x="1082841" y="1768642"/>
              <a:chExt cx="7033376" cy="730560"/>
            </a:xfrm>
          </p:grpSpPr>
          <p:sp>
            <p:nvSpPr>
              <p:cNvPr id="29" name="직사각형 28"/>
              <p:cNvSpPr/>
              <p:nvPr/>
            </p:nvSpPr>
            <p:spPr>
              <a:xfrm>
                <a:off x="1082841" y="1768642"/>
                <a:ext cx="613612" cy="613612"/>
              </a:xfrm>
              <a:prstGeom prst="rect">
                <a:avLst/>
              </a:prstGeom>
              <a:solidFill>
                <a:srgbClr val="6699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n>
                    <a:solidFill>
                      <a:schemeClr val="tx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1416716" y="1852871"/>
                <a:ext cx="41508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3600" dirty="0">
                    <a:ln>
                      <a:solidFill>
                        <a:schemeClr val="tx1">
                          <a:alpha val="0"/>
                        </a:schemeClr>
                      </a:solidFill>
                    </a:ln>
                    <a:latin typeface="a시월구일4" panose="02020600000000000000" pitchFamily="18" charset="-127"/>
                    <a:ea typeface="a시월구일4" panose="02020600000000000000" pitchFamily="18" charset="-127"/>
                  </a:rPr>
                  <a:t>3</a:t>
                </a:r>
                <a:endParaRPr lang="ko-KR" altLang="en-US" sz="36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2189595" y="1844615"/>
                <a:ext cx="592662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2800" dirty="0">
                    <a:ln>
                      <a:solidFill>
                        <a:schemeClr val="tx1">
                          <a:alpha val="0"/>
                        </a:schemeClr>
                      </a:solidFill>
                    </a:ln>
                    <a:latin typeface="a시월구일3" panose="02020600000000000000" pitchFamily="18" charset="-127"/>
                    <a:ea typeface="a시월구일3" panose="02020600000000000000" pitchFamily="18" charset="-127"/>
                  </a:rPr>
                  <a:t>공급가격 산정방식 계약서 기재 방식</a:t>
                </a:r>
              </a:p>
            </p:txBody>
          </p:sp>
        </p:grpSp>
        <p:grpSp>
          <p:nvGrpSpPr>
            <p:cNvPr id="32" name="그룹 31"/>
            <p:cNvGrpSpPr/>
            <p:nvPr/>
          </p:nvGrpSpPr>
          <p:grpSpPr>
            <a:xfrm>
              <a:off x="1082841" y="5025232"/>
              <a:ext cx="1994882" cy="790721"/>
              <a:chOff x="1082841" y="1768642"/>
              <a:chExt cx="1994882" cy="790721"/>
            </a:xfrm>
          </p:grpSpPr>
          <p:sp>
            <p:nvSpPr>
              <p:cNvPr id="33" name="직사각형 32"/>
              <p:cNvSpPr/>
              <p:nvPr/>
            </p:nvSpPr>
            <p:spPr>
              <a:xfrm>
                <a:off x="1082841" y="1768642"/>
                <a:ext cx="613612" cy="613612"/>
              </a:xfrm>
              <a:prstGeom prst="rect">
                <a:avLst/>
              </a:prstGeom>
              <a:solidFill>
                <a:srgbClr val="6699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n>
                    <a:solidFill>
                      <a:schemeClr val="tx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1416716" y="1913032"/>
                <a:ext cx="41508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3600" dirty="0">
                    <a:ln>
                      <a:solidFill>
                        <a:schemeClr val="tx1">
                          <a:alpha val="0"/>
                        </a:schemeClr>
                      </a:solidFill>
                    </a:ln>
                    <a:latin typeface="a시월구일4" panose="02020600000000000000" pitchFamily="18" charset="-127"/>
                    <a:ea typeface="a시월구일4" panose="02020600000000000000" pitchFamily="18" charset="-127"/>
                  </a:rPr>
                  <a:t>4</a:t>
                </a:r>
                <a:endParaRPr lang="ko-KR" altLang="en-US" sz="36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2189595" y="1844615"/>
                <a:ext cx="88812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2800" dirty="0">
                    <a:ln>
                      <a:solidFill>
                        <a:schemeClr val="tx1">
                          <a:alpha val="0"/>
                        </a:schemeClr>
                      </a:solidFill>
                    </a:ln>
                    <a:latin typeface="a시월구일3" panose="02020600000000000000" pitchFamily="18" charset="-127"/>
                    <a:ea typeface="a시월구일3" panose="02020600000000000000" pitchFamily="18" charset="-127"/>
                  </a:rPr>
                  <a:t>FAQ</a:t>
                </a:r>
                <a:endParaRPr lang="ko-KR" altLang="en-US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endParaRPr>
              </a:p>
            </p:txBody>
          </p:sp>
        </p:grpSp>
      </p:grpSp>
      <p:sp>
        <p:nvSpPr>
          <p:cNvPr id="23" name="슬라이드 번호 개체 틀 1">
            <a:extLst>
              <a:ext uri="{FF2B5EF4-FFF2-40B4-BE49-F238E27FC236}">
                <a16:creationId xmlns:a16="http://schemas.microsoft.com/office/drawing/2014/main" id="{47AE6C47-558B-4427-82A3-038F47750976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29606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id="{D21DC18A-3476-44E9-9744-26DB310B169F}"/>
              </a:ext>
            </a:extLst>
          </p:cNvPr>
          <p:cNvGrpSpPr/>
          <p:nvPr/>
        </p:nvGrpSpPr>
        <p:grpSpPr>
          <a:xfrm>
            <a:off x="3451123" y="2128751"/>
            <a:ext cx="7287760" cy="1692771"/>
            <a:chOff x="3472388" y="1820407"/>
            <a:chExt cx="7287760" cy="1692771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3E8BD66-3275-4672-B647-E4871EAEBC65}"/>
                </a:ext>
              </a:extLst>
            </p:cNvPr>
            <p:cNvSpPr txBox="1"/>
            <p:nvPr/>
          </p:nvSpPr>
          <p:spPr>
            <a:xfrm>
              <a:off x="10111562" y="1820407"/>
              <a:ext cx="64858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5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a시월구일4" panose="02020600000000000000" pitchFamily="18" charset="-127"/>
                  <a:ea typeface="a시월구일4" panose="02020600000000000000" pitchFamily="18" charset="-127"/>
                </a:rPr>
                <a:t>1</a:t>
              </a:r>
              <a:endParaRPr lang="ko-KR" altLang="en-US" sz="54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시월구일4" panose="02020600000000000000" pitchFamily="18" charset="-127"/>
                <a:ea typeface="a시월구일4" panose="02020600000000000000" pitchFamily="18" charset="-127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BC4C55C-8AB1-4C0D-967D-C32A7558576C}"/>
                </a:ext>
              </a:extLst>
            </p:cNvPr>
            <p:cNvSpPr txBox="1"/>
            <p:nvPr/>
          </p:nvSpPr>
          <p:spPr>
            <a:xfrm flipH="1">
              <a:off x="3472388" y="2743737"/>
              <a:ext cx="7287760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4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구입강제품목의 이해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5A79D770-1AA6-4251-A230-AAA6241CEA46}"/>
              </a:ext>
            </a:extLst>
          </p:cNvPr>
          <p:cNvSpPr txBox="1"/>
          <p:nvPr/>
        </p:nvSpPr>
        <p:spPr>
          <a:xfrm>
            <a:off x="308344" y="291562"/>
            <a:ext cx="3860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 가이드라인 설명회</a:t>
            </a:r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1E93C17C-C0F0-4AFF-8CD2-1481FF2B5D43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3860352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그림 20">
            <a:extLst>
              <a:ext uri="{FF2B5EF4-FFF2-40B4-BE49-F238E27FC236}">
                <a16:creationId xmlns:a16="http://schemas.microsoft.com/office/drawing/2014/main" id="{B62AEB13-3270-4DA7-824F-A1003DD3B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sp>
        <p:nvSpPr>
          <p:cNvPr id="8" name="슬라이드 번호 개체 틀 1">
            <a:extLst>
              <a:ext uri="{FF2B5EF4-FFF2-40B4-BE49-F238E27FC236}">
                <a16:creationId xmlns:a16="http://schemas.microsoft.com/office/drawing/2014/main" id="{B827B27C-C94F-4885-9365-917D2C305209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17218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308344" y="255181"/>
            <a:ext cx="314277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8344" y="291562"/>
            <a:ext cx="25266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구입강제품목의 이해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37" name="그룹 36"/>
          <p:cNvGrpSpPr/>
          <p:nvPr/>
        </p:nvGrpSpPr>
        <p:grpSpPr>
          <a:xfrm>
            <a:off x="0" y="926649"/>
            <a:ext cx="12192000" cy="1493278"/>
            <a:chOff x="0" y="926649"/>
            <a:chExt cx="12192000" cy="1493278"/>
          </a:xfrm>
        </p:grpSpPr>
        <p:sp>
          <p:nvSpPr>
            <p:cNvPr id="2" name="직사각형 1"/>
            <p:cNvSpPr/>
            <p:nvPr/>
          </p:nvSpPr>
          <p:spPr>
            <a:xfrm>
              <a:off x="0" y="926649"/>
              <a:ext cx="12192000" cy="1493278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tx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308344" y="926649"/>
              <a:ext cx="9746579" cy="12618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ko-KR" altLang="en-US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가맹사업거래의 공정화에 관한 법률</a:t>
              </a:r>
              <a:r>
                <a:rPr lang="en-US" altLang="ko-KR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(</a:t>
              </a:r>
              <a:r>
                <a:rPr lang="ko-KR" altLang="en-US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이하</a:t>
              </a:r>
              <a:r>
                <a:rPr lang="en-US" altLang="ko-KR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 ‘</a:t>
              </a:r>
              <a:r>
                <a:rPr lang="ko-KR" altLang="en-US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가맹사업법</a:t>
              </a:r>
              <a:r>
                <a:rPr lang="en-US" altLang="ko-KR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’) </a:t>
              </a:r>
              <a:r>
                <a:rPr lang="ko-KR" altLang="en-US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제</a:t>
              </a:r>
              <a:r>
                <a:rPr lang="en-US" altLang="ko-KR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12</a:t>
              </a:r>
              <a:r>
                <a:rPr lang="ko-KR" altLang="en-US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조 제</a:t>
              </a:r>
              <a:r>
                <a:rPr lang="en-US" altLang="ko-KR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1</a:t>
              </a:r>
              <a:r>
                <a:rPr lang="ko-KR" altLang="en-US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항</a:t>
              </a:r>
              <a:endParaRPr lang="en-US" altLang="ko-KR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4" panose="02020600000000000000" pitchFamily="18" charset="-127"/>
                <a:ea typeface="a시월구일4" panose="02020600000000000000" pitchFamily="18" charset="-127"/>
              </a:endParaRPr>
            </a:p>
            <a:p>
              <a:pPr>
                <a:spcBef>
                  <a:spcPts val="600"/>
                </a:spcBef>
                <a:spcAft>
                  <a:spcPts val="600"/>
                </a:spcAft>
              </a:pPr>
              <a:r>
                <a:rPr lang="en-US" altLang="ko-KR" dirty="0"/>
                <a:t>2. </a:t>
              </a:r>
              <a:r>
                <a:rPr lang="ko-KR" altLang="en-US" dirty="0"/>
                <a:t>가맹점사업자가 취급하는 상품 또는 용역의 가격</a:t>
              </a:r>
              <a:r>
                <a:rPr lang="en-US" altLang="ko-KR" dirty="0"/>
                <a:t>, </a:t>
              </a:r>
              <a:r>
                <a:rPr lang="ko-KR" altLang="en-US" dirty="0"/>
                <a:t>거래상대방</a:t>
              </a:r>
              <a:r>
                <a:rPr lang="en-US" altLang="ko-KR" dirty="0"/>
                <a:t>, </a:t>
              </a:r>
              <a:r>
                <a:rPr lang="ko-KR" altLang="en-US" dirty="0"/>
                <a:t>거래지역이나 </a:t>
              </a:r>
              <a:r>
                <a:rPr lang="ko-KR" altLang="en-US" dirty="0" err="1"/>
                <a:t>가맹점사업자의사업활동을</a:t>
              </a:r>
              <a:r>
                <a:rPr lang="ko-KR" altLang="en-US" dirty="0"/>
                <a:t> 부당하게 구속하거나 제한하는 행위를 금지</a:t>
              </a:r>
              <a:endParaRPr lang="en-US" altLang="ko-KR" dirty="0"/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421595" y="2788442"/>
            <a:ext cx="11316315" cy="3685733"/>
            <a:chOff x="421595" y="2788442"/>
            <a:chExt cx="5449455" cy="3685733"/>
          </a:xfrm>
        </p:grpSpPr>
        <p:sp>
          <p:nvSpPr>
            <p:cNvPr id="4" name="직사각형 3"/>
            <p:cNvSpPr/>
            <p:nvPr/>
          </p:nvSpPr>
          <p:spPr>
            <a:xfrm>
              <a:off x="421595" y="2835047"/>
              <a:ext cx="5449455" cy="3639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14" name="직선 연결선 13"/>
            <p:cNvCxnSpPr/>
            <p:nvPr/>
          </p:nvCxnSpPr>
          <p:spPr>
            <a:xfrm>
              <a:off x="731014" y="3434773"/>
              <a:ext cx="4830618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2085326" y="2788442"/>
              <a:ext cx="213765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시행령 별표</a:t>
              </a:r>
              <a:r>
                <a:rPr lang="en-US" altLang="ko-KR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2</a:t>
              </a:r>
            </a:p>
            <a:p>
              <a:r>
                <a:rPr lang="en-US" altLang="ko-KR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 2. </a:t>
              </a:r>
              <a:r>
                <a:rPr lang="ko-KR" altLang="en-US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구속조건부 거래 中</a:t>
              </a:r>
              <a:r>
                <a:rPr lang="en-US" altLang="ko-KR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 </a:t>
              </a:r>
              <a:r>
                <a:rPr lang="ko-KR" altLang="en-US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거래상대방의 구속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09568" y="3604569"/>
              <a:ext cx="4609861" cy="1183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5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ko-KR" altLang="en-US" spc="-130" dirty="0"/>
                <a:t>부동산</a:t>
              </a:r>
              <a:r>
                <a:rPr lang="en-US" altLang="ko-KR" spc="-130" dirty="0"/>
                <a:t>·</a:t>
              </a:r>
              <a:r>
                <a:rPr lang="ko-KR" altLang="en-US" spc="-130" dirty="0"/>
                <a:t>용역</a:t>
              </a:r>
              <a:r>
                <a:rPr lang="en-US" altLang="ko-KR" spc="-130" dirty="0"/>
                <a:t>·</a:t>
              </a:r>
              <a:r>
                <a:rPr lang="ko-KR" altLang="en-US" spc="-130" dirty="0"/>
                <a:t>설비</a:t>
              </a:r>
              <a:r>
                <a:rPr lang="en-US" altLang="ko-KR" spc="-130" dirty="0"/>
                <a:t>·</a:t>
              </a:r>
              <a:r>
                <a:rPr lang="ko-KR" altLang="en-US" spc="-130" dirty="0"/>
                <a:t>상품</a:t>
              </a:r>
              <a:r>
                <a:rPr lang="en-US" altLang="ko-KR" spc="-130" dirty="0"/>
                <a:t>·</a:t>
              </a:r>
              <a:r>
                <a:rPr lang="ko-KR" altLang="en-US" spc="-130" dirty="0"/>
                <a:t>원재료 또는 부재료의 구입</a:t>
              </a:r>
              <a:r>
                <a:rPr lang="en-US" altLang="ko-KR" spc="-130" dirty="0"/>
                <a:t>·</a:t>
              </a:r>
              <a:r>
                <a:rPr lang="ko-KR" altLang="en-US" spc="-130" dirty="0"/>
                <a:t>판매 또는 임대차 등과 관련하여 부당하게 가맹점사업자에게 특정한 거래상대방과 거래할 것을 강제하는 행위</a:t>
              </a:r>
              <a:endParaRPr lang="en-US" altLang="ko-KR" spc="-130" dirty="0"/>
            </a:p>
            <a:p>
              <a:pPr>
                <a:lnSpc>
                  <a:spcPts val="25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ko-KR" altLang="en-US" spc="-130" dirty="0"/>
                <a:t>다만</a:t>
              </a:r>
              <a:r>
                <a:rPr lang="en-US" altLang="ko-KR" spc="-130" dirty="0"/>
                <a:t>, </a:t>
              </a:r>
              <a:r>
                <a:rPr lang="ko-KR" altLang="en-US" spc="-130" dirty="0"/>
                <a:t>다음의 요건을 모두 충족하는 경우에는 그러하지 아니하다</a:t>
              </a:r>
              <a:r>
                <a:rPr lang="en-US" altLang="ko-KR" spc="-130" dirty="0"/>
                <a:t>. </a:t>
              </a:r>
              <a:endParaRPr lang="ko-KR" altLang="en-US" spc="-130" dirty="0"/>
            </a:p>
          </p:txBody>
        </p:sp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578BCA47-52B2-4B17-A2A0-76038ABEF745}"/>
              </a:ext>
            </a:extLst>
          </p:cNvPr>
          <p:cNvSpPr txBox="1"/>
          <p:nvPr/>
        </p:nvSpPr>
        <p:spPr>
          <a:xfrm>
            <a:off x="1620937" y="4834447"/>
            <a:ext cx="98129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pc="-130" dirty="0"/>
              <a:t>부동산</a:t>
            </a:r>
            <a:r>
              <a:rPr lang="en-US" altLang="ko-KR" spc="-130" dirty="0"/>
              <a:t>·</a:t>
            </a:r>
            <a:r>
              <a:rPr lang="ko-KR" altLang="en-US" spc="-130" dirty="0"/>
              <a:t>용역</a:t>
            </a:r>
            <a:r>
              <a:rPr lang="en-US" altLang="ko-KR" spc="-130" dirty="0"/>
              <a:t>·</a:t>
            </a:r>
            <a:r>
              <a:rPr lang="ko-KR" altLang="en-US" spc="-130" dirty="0"/>
              <a:t>설비</a:t>
            </a:r>
            <a:r>
              <a:rPr lang="en-US" altLang="ko-KR" spc="-130" dirty="0"/>
              <a:t>·</a:t>
            </a:r>
            <a:r>
              <a:rPr lang="ko-KR" altLang="en-US" spc="-130" dirty="0"/>
              <a:t>상품</a:t>
            </a:r>
            <a:r>
              <a:rPr lang="en-US" altLang="ko-KR" spc="-130" dirty="0"/>
              <a:t>·</a:t>
            </a:r>
            <a:r>
              <a:rPr lang="ko-KR" altLang="en-US" spc="-130" dirty="0"/>
              <a:t>원재료 또는 부재료가 가맹사업을 경영하는 데에 필수적이라고 객관적으로 인정</a:t>
            </a:r>
            <a:endParaRPr lang="en-US" altLang="ko-KR" spc="-130" dirty="0"/>
          </a:p>
          <a:p>
            <a:r>
              <a:rPr lang="en-US" altLang="ko-KR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3" panose="02020600000000000000" pitchFamily="18" charset="-127"/>
                <a:ea typeface="a시월구일3" panose="02020600000000000000" pitchFamily="18" charset="-127"/>
              </a:rPr>
              <a:t>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140D383-D4EB-4977-A420-E847C186387A}"/>
              </a:ext>
            </a:extLst>
          </p:cNvPr>
          <p:cNvSpPr txBox="1"/>
          <p:nvPr/>
        </p:nvSpPr>
        <p:spPr>
          <a:xfrm>
            <a:off x="1637749" y="5291317"/>
            <a:ext cx="96705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pc="-130" dirty="0"/>
              <a:t>특정한 거래상대방과 거래하지 아니하는 경우에는 가맹본부의 상표권을 보호하고 상품 또는 용역의</a:t>
            </a:r>
            <a:endParaRPr lang="en-US" altLang="ko-KR" spc="-130" dirty="0"/>
          </a:p>
          <a:p>
            <a:r>
              <a:rPr lang="ko-KR" altLang="en-US" spc="-130" dirty="0"/>
              <a:t>동일성을  유지하기 어렵다는 사실이 객관적으로 인정될 것</a:t>
            </a:r>
            <a:endParaRPr lang="en-US" altLang="ko-KR" spc="-130" dirty="0">
              <a:ln>
                <a:solidFill>
                  <a:schemeClr val="tx1">
                    <a:alpha val="0"/>
                  </a:schemeClr>
                </a:solidFill>
              </a:ln>
              <a:latin typeface="a시월구일3" panose="02020600000000000000" pitchFamily="18" charset="-127"/>
              <a:ea typeface="a시월구일3" panose="02020600000000000000" pitchFamily="18" charset="-127"/>
            </a:endParaRPr>
          </a:p>
        </p:txBody>
      </p:sp>
      <p:sp>
        <p:nvSpPr>
          <p:cNvPr id="43" name="눈물 방울 42">
            <a:extLst>
              <a:ext uri="{FF2B5EF4-FFF2-40B4-BE49-F238E27FC236}">
                <a16:creationId xmlns:a16="http://schemas.microsoft.com/office/drawing/2014/main" id="{6AC72D65-55E6-4EF6-B245-85E3F446DC34}"/>
              </a:ext>
            </a:extLst>
          </p:cNvPr>
          <p:cNvSpPr/>
          <p:nvPr/>
        </p:nvSpPr>
        <p:spPr>
          <a:xfrm rot="5400000">
            <a:off x="1198833" y="4851045"/>
            <a:ext cx="437463" cy="311056"/>
          </a:xfrm>
          <a:prstGeom prst="teardrop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1E789D77-E945-4E3A-B0D1-3F593209FF10}"/>
              </a:ext>
            </a:extLst>
          </p:cNvPr>
          <p:cNvSpPr txBox="1"/>
          <p:nvPr/>
        </p:nvSpPr>
        <p:spPr>
          <a:xfrm>
            <a:off x="1262036" y="4872090"/>
            <a:ext cx="4009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solidFill>
                  <a:schemeClr val="bg1"/>
                </a:solidFill>
                <a:latin typeface="a시월구일2" panose="02020600000000000000" pitchFamily="18" charset="-127"/>
                <a:ea typeface="a시월구일2" panose="02020600000000000000" pitchFamily="18" charset="-127"/>
              </a:rPr>
              <a:t>1</a:t>
            </a:r>
          </a:p>
        </p:txBody>
      </p:sp>
      <p:sp>
        <p:nvSpPr>
          <p:cNvPr id="49" name="눈물 방울 48">
            <a:extLst>
              <a:ext uri="{FF2B5EF4-FFF2-40B4-BE49-F238E27FC236}">
                <a16:creationId xmlns:a16="http://schemas.microsoft.com/office/drawing/2014/main" id="{45E488DC-41CB-4A33-AC40-AA9CA48FD5BA}"/>
              </a:ext>
            </a:extLst>
          </p:cNvPr>
          <p:cNvSpPr/>
          <p:nvPr/>
        </p:nvSpPr>
        <p:spPr>
          <a:xfrm rot="5400000">
            <a:off x="1198833" y="5347969"/>
            <a:ext cx="437463" cy="311056"/>
          </a:xfrm>
          <a:prstGeom prst="teardrop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7880A63-1FF7-4409-8C92-D91E1D201B26}"/>
              </a:ext>
            </a:extLst>
          </p:cNvPr>
          <p:cNvSpPr txBox="1"/>
          <p:nvPr/>
        </p:nvSpPr>
        <p:spPr>
          <a:xfrm>
            <a:off x="1262036" y="5369014"/>
            <a:ext cx="4009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solidFill>
                  <a:schemeClr val="bg1"/>
                </a:solidFill>
                <a:latin typeface="a시월구일2" panose="02020600000000000000" pitchFamily="18" charset="-127"/>
                <a:ea typeface="a시월구일2" panose="02020600000000000000" pitchFamily="18" charset="-127"/>
              </a:rPr>
              <a:t>2</a:t>
            </a:r>
          </a:p>
        </p:txBody>
      </p:sp>
      <p:sp>
        <p:nvSpPr>
          <p:cNvPr id="21" name="슬라이드 번호 개체 틀 1">
            <a:extLst>
              <a:ext uri="{FF2B5EF4-FFF2-40B4-BE49-F238E27FC236}">
                <a16:creationId xmlns:a16="http://schemas.microsoft.com/office/drawing/2014/main" id="{AAB98D04-D55C-4385-9A40-E2E2A71D4805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7327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308344" y="255181"/>
            <a:ext cx="314277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8344" y="291562"/>
            <a:ext cx="25266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구입강제품목의 이해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36" name="그룹 35"/>
          <p:cNvGrpSpPr/>
          <p:nvPr/>
        </p:nvGrpSpPr>
        <p:grpSpPr>
          <a:xfrm>
            <a:off x="308344" y="817077"/>
            <a:ext cx="11316315" cy="2178050"/>
            <a:chOff x="421595" y="2788442"/>
            <a:chExt cx="5449455" cy="2178050"/>
          </a:xfrm>
        </p:grpSpPr>
        <p:sp>
          <p:nvSpPr>
            <p:cNvPr id="4" name="직사각형 3"/>
            <p:cNvSpPr/>
            <p:nvPr/>
          </p:nvSpPr>
          <p:spPr>
            <a:xfrm>
              <a:off x="421595" y="2835047"/>
              <a:ext cx="5449455" cy="21314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14" name="직선 연결선 13"/>
            <p:cNvCxnSpPr/>
            <p:nvPr/>
          </p:nvCxnSpPr>
          <p:spPr>
            <a:xfrm>
              <a:off x="731014" y="3434773"/>
              <a:ext cx="4830618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2085326" y="2788442"/>
              <a:ext cx="213765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시행령 별표</a:t>
              </a:r>
              <a:r>
                <a:rPr lang="en-US" altLang="ko-KR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2</a:t>
              </a:r>
            </a:p>
            <a:p>
              <a:r>
                <a:rPr lang="en-US" altLang="ko-KR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 2. </a:t>
              </a:r>
              <a:r>
                <a:rPr lang="ko-KR" altLang="en-US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구속조건부 거래 中</a:t>
              </a:r>
              <a:r>
                <a:rPr lang="en-US" altLang="ko-KR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 </a:t>
              </a:r>
              <a:r>
                <a:rPr lang="ko-KR" altLang="en-US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거래상대방의 구속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09568" y="3604569"/>
              <a:ext cx="4609861" cy="1183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5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ko-KR" altLang="en-US" spc="-130" dirty="0"/>
                <a:t>부동산</a:t>
              </a:r>
              <a:r>
                <a:rPr lang="en-US" altLang="ko-KR" spc="-130" dirty="0"/>
                <a:t>·</a:t>
              </a:r>
              <a:r>
                <a:rPr lang="ko-KR" altLang="en-US" spc="-130" dirty="0"/>
                <a:t>용역</a:t>
              </a:r>
              <a:r>
                <a:rPr lang="en-US" altLang="ko-KR" spc="-130" dirty="0"/>
                <a:t>·</a:t>
              </a:r>
              <a:r>
                <a:rPr lang="ko-KR" altLang="en-US" spc="-130" dirty="0"/>
                <a:t>설비</a:t>
              </a:r>
              <a:r>
                <a:rPr lang="en-US" altLang="ko-KR" spc="-130" dirty="0"/>
                <a:t>·</a:t>
              </a:r>
              <a:r>
                <a:rPr lang="ko-KR" altLang="en-US" spc="-130" dirty="0"/>
                <a:t>상품</a:t>
              </a:r>
              <a:r>
                <a:rPr lang="en-US" altLang="ko-KR" spc="-130" dirty="0"/>
                <a:t>·</a:t>
              </a:r>
              <a:r>
                <a:rPr lang="ko-KR" altLang="en-US" spc="-130" dirty="0"/>
                <a:t>원재료 또는 부재료의 구입</a:t>
              </a:r>
              <a:r>
                <a:rPr lang="en-US" altLang="ko-KR" spc="-130" dirty="0"/>
                <a:t>·</a:t>
              </a:r>
              <a:r>
                <a:rPr lang="ko-KR" altLang="en-US" spc="-130" dirty="0"/>
                <a:t>판매 또는 임대차 등과 관련하여 부당하게 가맹점사업자에게 특정한 거래상대방과 거래할 것을 강제하는 행위</a:t>
              </a:r>
              <a:endParaRPr lang="en-US" altLang="ko-KR" spc="-130" dirty="0"/>
            </a:p>
            <a:p>
              <a:pPr>
                <a:lnSpc>
                  <a:spcPts val="25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ko-KR" altLang="en-US" spc="-130" dirty="0"/>
                <a:t>다만</a:t>
              </a:r>
              <a:r>
                <a:rPr lang="en-US" altLang="ko-KR" spc="-130" dirty="0"/>
                <a:t>, </a:t>
              </a:r>
              <a:r>
                <a:rPr lang="ko-KR" altLang="en-US" spc="-130" dirty="0"/>
                <a:t>다음의 요건을 모두 충족하는 경우에는 그러하지 아니하다</a:t>
              </a:r>
              <a:r>
                <a:rPr lang="en-US" altLang="ko-KR" spc="-130" dirty="0"/>
                <a:t>. </a:t>
              </a:r>
              <a:endParaRPr lang="ko-KR" altLang="en-US" spc="-130" dirty="0"/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C589680C-5FDD-4E06-908B-5EF6C2C4CD56}"/>
              </a:ext>
            </a:extLst>
          </p:cNvPr>
          <p:cNvGrpSpPr/>
          <p:nvPr/>
        </p:nvGrpSpPr>
        <p:grpSpPr>
          <a:xfrm>
            <a:off x="308344" y="3191141"/>
            <a:ext cx="5483502" cy="3522906"/>
            <a:chOff x="421595" y="2669455"/>
            <a:chExt cx="5449455" cy="2131445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2626AF0E-277A-497C-9337-95D1BED54D27}"/>
                </a:ext>
              </a:extLst>
            </p:cNvPr>
            <p:cNvSpPr/>
            <p:nvPr/>
          </p:nvSpPr>
          <p:spPr>
            <a:xfrm>
              <a:off x="421595" y="2669455"/>
              <a:ext cx="5449455" cy="21314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CCEB4A3-F21F-4241-B867-71DA517FAE38}"/>
                </a:ext>
              </a:extLst>
            </p:cNvPr>
            <p:cNvSpPr txBox="1"/>
            <p:nvPr/>
          </p:nvSpPr>
          <p:spPr>
            <a:xfrm>
              <a:off x="3065126" y="2788442"/>
              <a:ext cx="1780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ko-KR" altLang="en-US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3" panose="02020600000000000000" pitchFamily="18" charset="-127"/>
                <a:ea typeface="a시월구일3" panose="02020600000000000000" pitchFamily="18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31924B3A-5585-499E-B560-22FD29EF9711}"/>
                </a:ext>
              </a:extLst>
            </p:cNvPr>
            <p:cNvSpPr txBox="1"/>
            <p:nvPr/>
          </p:nvSpPr>
          <p:spPr>
            <a:xfrm>
              <a:off x="797127" y="2780970"/>
              <a:ext cx="4972471" cy="7291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5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ko-KR" altLang="en-US" spc="-130" dirty="0"/>
                <a:t>가맹본부가 미리 정보공개서를 통하여 가맹점사업자에게 해당 사실을 알리고 가맹점사업자와 계약을 </a:t>
              </a:r>
              <a:br>
                <a:rPr lang="en-US" altLang="ko-KR" spc="-130" dirty="0"/>
              </a:br>
              <a:r>
                <a:rPr lang="ko-KR" altLang="en-US" spc="-130" dirty="0"/>
                <a:t>체결할 것</a:t>
              </a:r>
              <a:endParaRPr lang="en-US" altLang="ko-KR" spc="-130" dirty="0"/>
            </a:p>
          </p:txBody>
        </p:sp>
      </p:grpSp>
      <p:sp>
        <p:nvSpPr>
          <p:cNvPr id="27" name="눈물 방울 26">
            <a:extLst>
              <a:ext uri="{FF2B5EF4-FFF2-40B4-BE49-F238E27FC236}">
                <a16:creationId xmlns:a16="http://schemas.microsoft.com/office/drawing/2014/main" id="{A6E92030-E37D-421E-B45E-7EB196ABD8E8}"/>
              </a:ext>
            </a:extLst>
          </p:cNvPr>
          <p:cNvSpPr/>
          <p:nvPr/>
        </p:nvSpPr>
        <p:spPr>
          <a:xfrm rot="5400000">
            <a:off x="311570" y="3459730"/>
            <a:ext cx="461734" cy="311056"/>
          </a:xfrm>
          <a:prstGeom prst="teardrop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652D3BC-31FC-4B4D-91D0-41488EEDAC53}"/>
              </a:ext>
            </a:extLst>
          </p:cNvPr>
          <p:cNvSpPr txBox="1"/>
          <p:nvPr/>
        </p:nvSpPr>
        <p:spPr>
          <a:xfrm>
            <a:off x="386909" y="3473314"/>
            <a:ext cx="400919" cy="324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solidFill>
                  <a:schemeClr val="bg1"/>
                </a:solidFill>
                <a:latin typeface="a시월구일2" panose="02020600000000000000" pitchFamily="18" charset="-127"/>
                <a:ea typeface="a시월구일2" panose="02020600000000000000" pitchFamily="18" charset="-127"/>
              </a:rPr>
              <a:t>3</a:t>
            </a: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2A7642C8-E5F7-42A6-A2B0-F1B051331D10}"/>
              </a:ext>
            </a:extLst>
          </p:cNvPr>
          <p:cNvGrpSpPr/>
          <p:nvPr/>
        </p:nvGrpSpPr>
        <p:grpSpPr>
          <a:xfrm>
            <a:off x="737202" y="3191139"/>
            <a:ext cx="10887457" cy="3522906"/>
            <a:chOff x="-5297915" y="2500973"/>
            <a:chExt cx="11087770" cy="2495373"/>
          </a:xfrm>
        </p:grpSpPr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F30BAC08-4D62-4059-99E2-27D23DE1016E}"/>
                </a:ext>
              </a:extLst>
            </p:cNvPr>
            <p:cNvSpPr/>
            <p:nvPr/>
          </p:nvSpPr>
          <p:spPr>
            <a:xfrm>
              <a:off x="275072" y="2500973"/>
              <a:ext cx="5514783" cy="24767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0A516FDF-935B-421B-93DC-6DCD1E28F89F}"/>
                </a:ext>
              </a:extLst>
            </p:cNvPr>
            <p:cNvSpPr txBox="1"/>
            <p:nvPr/>
          </p:nvSpPr>
          <p:spPr>
            <a:xfrm>
              <a:off x="3065126" y="2788442"/>
              <a:ext cx="1780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ko-KR" altLang="en-US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3" panose="02020600000000000000" pitchFamily="18" charset="-127"/>
                <a:ea typeface="a시월구일3" panose="02020600000000000000" pitchFamily="18" charset="-127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C92DDBC-2E7F-41AF-BCCF-ECE4CF40C9D0}"/>
                </a:ext>
              </a:extLst>
            </p:cNvPr>
            <p:cNvSpPr txBox="1"/>
            <p:nvPr/>
          </p:nvSpPr>
          <p:spPr>
            <a:xfrm>
              <a:off x="-5297915" y="3585933"/>
              <a:ext cx="5073923" cy="14104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5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ko-KR" altLang="en-US" spc="-130" dirty="0"/>
                <a:t>가맹본부가 미리 정보공개서를 통하여 특정한 거래상대방과 구입</a:t>
              </a:r>
              <a:r>
                <a:rPr lang="en-US" altLang="ko-KR" spc="-130" dirty="0"/>
                <a:t>·</a:t>
              </a:r>
              <a:r>
                <a:rPr lang="ko-KR" altLang="en-US" spc="-130" dirty="0"/>
                <a:t>판매 또는 임대차 등의 거래를 할 것을 강제하는 부동산</a:t>
              </a:r>
              <a:r>
                <a:rPr lang="en-US" altLang="ko-KR" spc="-130" dirty="0"/>
                <a:t> ·</a:t>
              </a:r>
              <a:r>
                <a:rPr lang="ko-KR" altLang="en-US" spc="-130" dirty="0"/>
                <a:t>용역</a:t>
              </a:r>
              <a:r>
                <a:rPr lang="en-US" altLang="ko-KR" spc="-130" dirty="0"/>
                <a:t> ·</a:t>
              </a:r>
              <a:r>
                <a:rPr lang="ko-KR" altLang="en-US" spc="-130" dirty="0"/>
                <a:t>설비</a:t>
              </a:r>
              <a:r>
                <a:rPr lang="en-US" altLang="ko-KR" spc="-130" dirty="0"/>
                <a:t> ·</a:t>
              </a:r>
              <a:r>
                <a:rPr lang="ko-KR" altLang="en-US" spc="-130" dirty="0"/>
                <a:t>상품</a:t>
              </a:r>
              <a:r>
                <a:rPr lang="en-US" altLang="ko-KR" spc="-130" dirty="0"/>
                <a:t> ·</a:t>
              </a:r>
              <a:r>
                <a:rPr lang="ko-KR" altLang="en-US" spc="-130" dirty="0"/>
                <a:t>원재료 또는 부재료의 세부재역 및 그 거래상대방에 관한 정보를 가맹점사업자에게 알리고 이를 가맹계약서에 포함할 것</a:t>
              </a:r>
              <a:endParaRPr lang="en-US" altLang="ko-KR" spc="-130" dirty="0"/>
            </a:p>
          </p:txBody>
        </p:sp>
      </p:grpSp>
      <p:sp>
        <p:nvSpPr>
          <p:cNvPr id="34" name="눈물 방울 33">
            <a:extLst>
              <a:ext uri="{FF2B5EF4-FFF2-40B4-BE49-F238E27FC236}">
                <a16:creationId xmlns:a16="http://schemas.microsoft.com/office/drawing/2014/main" id="{76F126CD-E3B2-4ACD-A1BE-D05DA817085A}"/>
              </a:ext>
            </a:extLst>
          </p:cNvPr>
          <p:cNvSpPr/>
          <p:nvPr/>
        </p:nvSpPr>
        <p:spPr>
          <a:xfrm rot="5400000">
            <a:off x="311570" y="4799678"/>
            <a:ext cx="461734" cy="311056"/>
          </a:xfrm>
          <a:prstGeom prst="teardrop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D8B426E-3194-47BB-88B5-79BDCE6CB88C}"/>
              </a:ext>
            </a:extLst>
          </p:cNvPr>
          <p:cNvSpPr txBox="1"/>
          <p:nvPr/>
        </p:nvSpPr>
        <p:spPr>
          <a:xfrm>
            <a:off x="386909" y="4813262"/>
            <a:ext cx="400919" cy="324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solidFill>
                  <a:schemeClr val="bg1"/>
                </a:solidFill>
                <a:latin typeface="a시월구일2" panose="02020600000000000000" pitchFamily="18" charset="-127"/>
                <a:ea typeface="a시월구일2" panose="02020600000000000000" pitchFamily="18" charset="-127"/>
              </a:rPr>
              <a:t>3</a:t>
            </a:r>
          </a:p>
        </p:txBody>
      </p:sp>
      <p:sp>
        <p:nvSpPr>
          <p:cNvPr id="8" name="화살표: 아래쪽 7">
            <a:extLst>
              <a:ext uri="{FF2B5EF4-FFF2-40B4-BE49-F238E27FC236}">
                <a16:creationId xmlns:a16="http://schemas.microsoft.com/office/drawing/2014/main" id="{2F7765DF-C741-410B-8020-5038E3D5FCF8}"/>
              </a:ext>
            </a:extLst>
          </p:cNvPr>
          <p:cNvSpPr/>
          <p:nvPr/>
        </p:nvSpPr>
        <p:spPr>
          <a:xfrm>
            <a:off x="2737561" y="4346142"/>
            <a:ext cx="320411" cy="350422"/>
          </a:xfrm>
          <a:prstGeom prst="downArrow">
            <a:avLst/>
          </a:prstGeom>
          <a:gradFill>
            <a:gsLst>
              <a:gs pos="67000">
                <a:srgbClr val="297B52"/>
              </a:gs>
              <a:gs pos="0">
                <a:schemeClr val="accent1">
                  <a:lumMod val="45000"/>
                  <a:lumOff val="55000"/>
                </a:schemeClr>
              </a:gs>
              <a:gs pos="34000">
                <a:schemeClr val="accent1">
                  <a:lumMod val="45000"/>
                  <a:lumOff val="55000"/>
                </a:schemeClr>
              </a:gs>
              <a:gs pos="21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눈물 방울 44">
            <a:extLst>
              <a:ext uri="{FF2B5EF4-FFF2-40B4-BE49-F238E27FC236}">
                <a16:creationId xmlns:a16="http://schemas.microsoft.com/office/drawing/2014/main" id="{162FF216-CC40-470C-9D3E-400AED516C43}"/>
              </a:ext>
            </a:extLst>
          </p:cNvPr>
          <p:cNvSpPr/>
          <p:nvPr/>
        </p:nvSpPr>
        <p:spPr>
          <a:xfrm rot="5400000">
            <a:off x="6213217" y="4751720"/>
            <a:ext cx="461734" cy="311056"/>
          </a:xfrm>
          <a:prstGeom prst="teardrop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1692ADB-48AD-478B-A7F8-A3BD863E3F2B}"/>
              </a:ext>
            </a:extLst>
          </p:cNvPr>
          <p:cNvSpPr txBox="1"/>
          <p:nvPr/>
        </p:nvSpPr>
        <p:spPr>
          <a:xfrm>
            <a:off x="6288556" y="4765304"/>
            <a:ext cx="4009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solidFill>
                  <a:schemeClr val="bg1"/>
                </a:solidFill>
                <a:latin typeface="a시월구일2" panose="02020600000000000000" pitchFamily="18" charset="-127"/>
                <a:ea typeface="a시월구일2" panose="02020600000000000000" pitchFamily="18" charset="-127"/>
              </a:rPr>
              <a:t>4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9FBBC1E-5FEC-4C8C-8D24-9B8C2AEB06E8}"/>
              </a:ext>
            </a:extLst>
          </p:cNvPr>
          <p:cNvSpPr txBox="1"/>
          <p:nvPr/>
        </p:nvSpPr>
        <p:spPr>
          <a:xfrm>
            <a:off x="6763723" y="4696564"/>
            <a:ext cx="4860936" cy="1991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</a:pPr>
            <a:r>
              <a:rPr lang="ko-KR" altLang="en-US" spc="-130" dirty="0"/>
              <a:t>가맹본부가 특정한 거래상대방과 구입</a:t>
            </a:r>
            <a:r>
              <a:rPr lang="en-US" altLang="ko-KR" spc="-130" dirty="0"/>
              <a:t>·</a:t>
            </a:r>
            <a:r>
              <a:rPr lang="ko-KR" altLang="en-US" spc="-130" dirty="0"/>
              <a:t>판매 또는 임대차 등의 거래를 할 것을 강제하는 부동산</a:t>
            </a:r>
            <a:r>
              <a:rPr lang="en-US" altLang="ko-KR" spc="-130" dirty="0"/>
              <a:t>·</a:t>
            </a:r>
            <a:r>
              <a:rPr lang="ko-KR" altLang="en-US" spc="-130" dirty="0"/>
              <a:t>용역</a:t>
            </a:r>
            <a:r>
              <a:rPr lang="en-US" altLang="ko-KR" spc="-130" dirty="0"/>
              <a:t>·</a:t>
            </a:r>
            <a:r>
              <a:rPr lang="ko-KR" altLang="en-US" spc="-130" dirty="0"/>
              <a:t>설비</a:t>
            </a:r>
            <a:r>
              <a:rPr lang="en-US" altLang="ko-KR" spc="-130" dirty="0"/>
              <a:t>·</a:t>
            </a:r>
            <a:r>
              <a:rPr lang="ko-KR" altLang="en-US" spc="-130" dirty="0"/>
              <a:t>상품</a:t>
            </a:r>
            <a:r>
              <a:rPr lang="en-US" altLang="ko-KR" spc="-130" dirty="0"/>
              <a:t>·</a:t>
            </a:r>
            <a:r>
              <a:rPr lang="ko-KR" altLang="en-US" spc="-130" dirty="0"/>
              <a:t>원재료 또는 부재료의 세부내역</a:t>
            </a:r>
            <a:r>
              <a:rPr lang="en-US" altLang="ko-KR" spc="-130" dirty="0"/>
              <a:t>, </a:t>
            </a:r>
            <a:r>
              <a:rPr lang="ko-KR" altLang="en-US" spc="-130" dirty="0"/>
              <a:t>가격</a:t>
            </a:r>
            <a:r>
              <a:rPr lang="en-US" altLang="ko-KR" spc="-130" dirty="0"/>
              <a:t>, </a:t>
            </a:r>
            <a:r>
              <a:rPr lang="ko-KR" altLang="en-US" spc="-130" dirty="0"/>
              <a:t>수량</a:t>
            </a:r>
            <a:r>
              <a:rPr lang="en-US" altLang="ko-KR" spc="-130" dirty="0"/>
              <a:t>, </a:t>
            </a:r>
            <a:r>
              <a:rPr lang="ko-KR" altLang="en-US" spc="-130" dirty="0"/>
              <a:t>품질 및 그 거래상대방 등 거래조건을 가맹점사업자에게 불리하게 변경하는 경우 가맹점사업자와 협의를 거칠 것</a:t>
            </a:r>
            <a:endParaRPr lang="en-US" altLang="ko-KR" spc="-130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5B649F13-FBE7-461B-8C0C-55609B4C850A}"/>
              </a:ext>
            </a:extLst>
          </p:cNvPr>
          <p:cNvSpPr txBox="1"/>
          <p:nvPr/>
        </p:nvSpPr>
        <p:spPr>
          <a:xfrm>
            <a:off x="8425376" y="4159312"/>
            <a:ext cx="1047557" cy="388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ko-KR" spc="-130" dirty="0"/>
              <a:t>&lt; </a:t>
            </a:r>
            <a:r>
              <a:rPr lang="ko-KR" altLang="en-US" spc="-130" dirty="0"/>
              <a:t>신 설 </a:t>
            </a:r>
            <a:r>
              <a:rPr lang="en-US" altLang="ko-KR" spc="-130" dirty="0"/>
              <a:t>&gt;</a:t>
            </a:r>
          </a:p>
        </p:txBody>
      </p:sp>
      <p:sp>
        <p:nvSpPr>
          <p:cNvPr id="37" name="슬라이드 번호 개체 틀 1">
            <a:extLst>
              <a:ext uri="{FF2B5EF4-FFF2-40B4-BE49-F238E27FC236}">
                <a16:creationId xmlns:a16="http://schemas.microsoft.com/office/drawing/2014/main" id="{7D55CFD4-772E-4C81-8550-462CB293B1F7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047037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308344" y="255181"/>
            <a:ext cx="314277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8344" y="291562"/>
            <a:ext cx="25266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구입강제품목의 이해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37" name="그룹 36"/>
          <p:cNvGrpSpPr/>
          <p:nvPr/>
        </p:nvGrpSpPr>
        <p:grpSpPr>
          <a:xfrm>
            <a:off x="0" y="926649"/>
            <a:ext cx="12192000" cy="1493278"/>
            <a:chOff x="0" y="926649"/>
            <a:chExt cx="12192000" cy="1493278"/>
          </a:xfrm>
        </p:grpSpPr>
        <p:sp>
          <p:nvSpPr>
            <p:cNvPr id="2" name="직사각형 1"/>
            <p:cNvSpPr/>
            <p:nvPr/>
          </p:nvSpPr>
          <p:spPr>
            <a:xfrm>
              <a:off x="0" y="926649"/>
              <a:ext cx="12192000" cy="1493278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tx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308344" y="926649"/>
              <a:ext cx="11883656" cy="12618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ko-KR" altLang="en-US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가맹사업법</a:t>
              </a:r>
              <a:r>
                <a:rPr lang="en-US" altLang="ko-KR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 </a:t>
              </a:r>
              <a:r>
                <a:rPr lang="ko-KR" altLang="en-US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제</a:t>
              </a:r>
              <a:r>
                <a:rPr lang="en-US" altLang="ko-KR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11</a:t>
              </a:r>
              <a:r>
                <a:rPr lang="ko-KR" altLang="en-US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조 제</a:t>
              </a:r>
              <a:r>
                <a:rPr lang="en-US" altLang="ko-KR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2</a:t>
              </a:r>
              <a:r>
                <a:rPr lang="ko-KR" altLang="en-US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항  </a:t>
              </a:r>
              <a:r>
                <a:rPr lang="ko-KR" altLang="en-US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+mn-ea"/>
                </a:rPr>
                <a:t>가맹계약서는 다음 각호의 사항을 포함하여야 한다</a:t>
              </a:r>
              <a:r>
                <a:rPr lang="en-US" altLang="ko-KR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+mn-ea"/>
                </a:rPr>
                <a:t>.</a:t>
              </a:r>
            </a:p>
            <a:p>
              <a:pPr>
                <a:spcBef>
                  <a:spcPts val="600"/>
                </a:spcBef>
                <a:spcAft>
                  <a:spcPts val="600"/>
                </a:spcAft>
              </a:pPr>
              <a:r>
                <a:rPr lang="en-US" altLang="ko-KR" dirty="0"/>
                <a:t>12. </a:t>
              </a:r>
              <a:r>
                <a:rPr lang="ko-KR" altLang="en-US" dirty="0"/>
                <a:t>가맹본부가 가맹점사업자에게 가맹본부 또는 가맹본부가 지정한 자와 거래할 것을 강제할 경우 그 강제의 대상이 되는 </a:t>
              </a:r>
              <a:r>
                <a:rPr lang="ko-KR" altLang="en-US" dirty="0" err="1"/>
                <a:t>부동산ㆍ용역ㆍ설비ㆍ상품ㆍ원재료</a:t>
              </a:r>
              <a:r>
                <a:rPr lang="ko-KR" altLang="en-US" dirty="0"/>
                <a:t> 또는 </a:t>
              </a:r>
              <a:r>
                <a:rPr lang="ko-KR" altLang="en-US" dirty="0" err="1"/>
                <a:t>부재료ㆍ임대차</a:t>
              </a:r>
              <a:r>
                <a:rPr lang="ko-KR" altLang="en-US" dirty="0"/>
                <a:t> 등의 종류 및 공급 가격 산정방식에 관한 사항</a:t>
              </a:r>
              <a:endParaRPr lang="en-US" altLang="ko-KR" dirty="0"/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421595" y="2835047"/>
            <a:ext cx="11316315" cy="3639128"/>
            <a:chOff x="421595" y="2835047"/>
            <a:chExt cx="5449455" cy="3639128"/>
          </a:xfrm>
        </p:grpSpPr>
        <p:sp>
          <p:nvSpPr>
            <p:cNvPr id="4" name="직사각형 3"/>
            <p:cNvSpPr/>
            <p:nvPr/>
          </p:nvSpPr>
          <p:spPr>
            <a:xfrm>
              <a:off x="421595" y="2835047"/>
              <a:ext cx="5449455" cy="3639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14" name="직선 연결선 13"/>
            <p:cNvCxnSpPr/>
            <p:nvPr/>
          </p:nvCxnSpPr>
          <p:spPr>
            <a:xfrm>
              <a:off x="731014" y="3434773"/>
              <a:ext cx="4830618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2670451" y="2872368"/>
              <a:ext cx="96739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구입강제품목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901211" y="3594243"/>
              <a:ext cx="4507037" cy="7087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5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ko-KR" altLang="en-US" dirty="0"/>
                <a:t>가맹본부가 가맹점사업자에게 가맹본부 또는 가맹본부가 </a:t>
              </a:r>
              <a:r>
                <a:rPr lang="ko-KR" altLang="en-US" b="1" dirty="0"/>
                <a:t>지정한 자</a:t>
              </a:r>
              <a:r>
                <a:rPr lang="ko-KR" altLang="en-US" dirty="0"/>
                <a:t>와 </a:t>
              </a:r>
              <a:r>
                <a:rPr lang="ko-KR" altLang="en-US" b="1" dirty="0"/>
                <a:t>거래할 것을 강제</a:t>
              </a:r>
              <a:r>
                <a:rPr lang="ko-KR" altLang="en-US" dirty="0"/>
                <a:t>하는 </a:t>
              </a:r>
              <a:r>
                <a:rPr lang="ko-KR" altLang="en-US" dirty="0" err="1"/>
                <a:t>부동산ㆍ용역ㆍ설비ㆍ상품ㆍ원재료</a:t>
              </a:r>
              <a:r>
                <a:rPr lang="ko-KR" altLang="en-US" dirty="0"/>
                <a:t> 또는 </a:t>
              </a:r>
              <a:r>
                <a:rPr lang="ko-KR" altLang="en-US" dirty="0" err="1"/>
                <a:t>부재료ㆍ임대차</a:t>
              </a:r>
              <a:r>
                <a:rPr lang="ko-KR" altLang="en-US" dirty="0"/>
                <a:t> 등의 품목</a:t>
              </a:r>
            </a:p>
          </p:txBody>
        </p:sp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578BCA47-52B2-4B17-A2A0-76038ABEF745}"/>
              </a:ext>
            </a:extLst>
          </p:cNvPr>
          <p:cNvSpPr txBox="1"/>
          <p:nvPr/>
        </p:nvSpPr>
        <p:spPr>
          <a:xfrm>
            <a:off x="1417564" y="4461826"/>
            <a:ext cx="18678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pc="-130" dirty="0"/>
              <a:t>거래할 것을 강제</a:t>
            </a:r>
            <a:r>
              <a:rPr lang="en-US" altLang="ko-KR" spc="-130" dirty="0"/>
              <a:t>?</a:t>
            </a:r>
          </a:p>
          <a:p>
            <a:r>
              <a:rPr lang="en-US" altLang="ko-KR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3" panose="02020600000000000000" pitchFamily="18" charset="-127"/>
                <a:ea typeface="a시월구일3" panose="02020600000000000000" pitchFamily="18" charset="-127"/>
              </a:rPr>
              <a:t>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140D383-D4EB-4977-A420-E847C186387A}"/>
              </a:ext>
            </a:extLst>
          </p:cNvPr>
          <p:cNvSpPr txBox="1"/>
          <p:nvPr/>
        </p:nvSpPr>
        <p:spPr>
          <a:xfrm>
            <a:off x="1417564" y="4923491"/>
            <a:ext cx="96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30" dirty="0"/>
              <a:t>■ 가맹점사업자의 자유로운 의사결정이 구속되는지 여부로 판단</a:t>
            </a:r>
            <a:endParaRPr lang="en-US" altLang="ko-KR" spc="-130" dirty="0">
              <a:ln>
                <a:solidFill>
                  <a:schemeClr val="tx1">
                    <a:alpha val="0"/>
                  </a:schemeClr>
                </a:solidFill>
              </a:ln>
              <a:latin typeface="a시월구일3" panose="02020600000000000000" pitchFamily="18" charset="-127"/>
              <a:ea typeface="a시월구일3" panose="02020600000000000000" pitchFamily="18" charset="-127"/>
            </a:endParaRPr>
          </a:p>
        </p:txBody>
      </p:sp>
      <p:sp>
        <p:nvSpPr>
          <p:cNvPr id="49" name="눈물 방울 48">
            <a:extLst>
              <a:ext uri="{FF2B5EF4-FFF2-40B4-BE49-F238E27FC236}">
                <a16:creationId xmlns:a16="http://schemas.microsoft.com/office/drawing/2014/main" id="{45E488DC-41CB-4A33-AC40-AA9CA48FD5BA}"/>
              </a:ext>
            </a:extLst>
          </p:cNvPr>
          <p:cNvSpPr/>
          <p:nvPr/>
        </p:nvSpPr>
        <p:spPr>
          <a:xfrm rot="5400000">
            <a:off x="1000930" y="4499082"/>
            <a:ext cx="437463" cy="311056"/>
          </a:xfrm>
          <a:prstGeom prst="teardrop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7880A63-1FF7-4409-8C92-D91E1D201B26}"/>
              </a:ext>
            </a:extLst>
          </p:cNvPr>
          <p:cNvSpPr txBox="1"/>
          <p:nvPr/>
        </p:nvSpPr>
        <p:spPr>
          <a:xfrm>
            <a:off x="1064133" y="4520127"/>
            <a:ext cx="4009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solidFill>
                  <a:schemeClr val="bg1"/>
                </a:solidFill>
                <a:latin typeface="a시월구일2" panose="02020600000000000000" pitchFamily="18" charset="-127"/>
                <a:ea typeface="a시월구일2" panose="02020600000000000000" pitchFamily="18" charset="-127"/>
              </a:rPr>
              <a:t>Q.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48B32AA-FD8C-4B60-BEDA-8C190A171B5C}"/>
              </a:ext>
            </a:extLst>
          </p:cNvPr>
          <p:cNvSpPr txBox="1"/>
          <p:nvPr/>
        </p:nvSpPr>
        <p:spPr>
          <a:xfrm>
            <a:off x="1480061" y="5356611"/>
            <a:ext cx="100312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pc="-130" dirty="0">
                <a:latin typeface="a시월구일1" panose="02020600000000000000" pitchFamily="18" charset="-127"/>
                <a:ea typeface="a시월구일1" panose="02020600000000000000" pitchFamily="18" charset="-127"/>
              </a:rPr>
              <a:t> 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•</a:t>
            </a:r>
            <a:r>
              <a:rPr lang="en-US" altLang="ko-KR" spc="-130" dirty="0">
                <a:latin typeface="a시월구일1" panose="02020600000000000000" pitchFamily="18" charset="-127"/>
                <a:ea typeface="a시월구일1" panose="02020600000000000000" pitchFamily="18" charset="-127"/>
              </a:rPr>
              <a:t> </a:t>
            </a:r>
            <a:r>
              <a:rPr lang="ko-KR" altLang="en-US" spc="-130" dirty="0">
                <a:latin typeface="a시월구일1" panose="02020600000000000000" pitchFamily="18" charset="-127"/>
                <a:ea typeface="a시월구일1" panose="02020600000000000000" pitchFamily="18" charset="-127"/>
              </a:rPr>
              <a:t>가맹점사업자가 구입하지 아니할 수 없는 객관적인 상황을 만들어내는 경우</a:t>
            </a:r>
            <a:r>
              <a:rPr lang="ko-KR" altLang="en-US" sz="1400" spc="-130" dirty="0">
                <a:latin typeface="a시월구일1" panose="02020600000000000000" pitchFamily="18" charset="-127"/>
                <a:ea typeface="a시월구일1" panose="02020600000000000000" pitchFamily="18" charset="-127"/>
              </a:rPr>
              <a:t> </a:t>
            </a:r>
            <a:r>
              <a:rPr lang="en-US" altLang="ko-KR" sz="1400" spc="-130" dirty="0">
                <a:latin typeface="a시월구일1" panose="02020600000000000000" pitchFamily="18" charset="-127"/>
                <a:ea typeface="a시월구일1" panose="02020600000000000000" pitchFamily="18" charset="-127"/>
              </a:rPr>
              <a:t>(ex.</a:t>
            </a:r>
            <a:r>
              <a:rPr lang="ko-KR" altLang="en-US" sz="1400" spc="-130" dirty="0">
                <a:latin typeface="a시월구일1" panose="02020600000000000000" pitchFamily="18" charset="-127"/>
                <a:ea typeface="a시월구일1" panose="02020600000000000000" pitchFamily="18" charset="-127"/>
              </a:rPr>
              <a:t> </a:t>
            </a:r>
            <a:r>
              <a:rPr lang="ko-KR" altLang="en-US" sz="1400" spc="-130" dirty="0" err="1">
                <a:latin typeface="a시월구일1" panose="02020600000000000000" pitchFamily="18" charset="-127"/>
                <a:ea typeface="a시월구일1" panose="02020600000000000000" pitchFamily="18" charset="-127"/>
              </a:rPr>
              <a:t>커피프랜차이즈의</a:t>
            </a:r>
            <a:r>
              <a:rPr lang="ko-KR" altLang="en-US" sz="1400" spc="-130" dirty="0">
                <a:latin typeface="a시월구일1" panose="02020600000000000000" pitchFamily="18" charset="-127"/>
                <a:ea typeface="a시월구일1" panose="02020600000000000000" pitchFamily="18" charset="-127"/>
              </a:rPr>
              <a:t> 원두 </a:t>
            </a:r>
            <a:r>
              <a:rPr lang="en-US" altLang="ko-KR" sz="1400" spc="-130" dirty="0">
                <a:latin typeface="a시월구일1" panose="02020600000000000000" pitchFamily="18" charset="-127"/>
                <a:ea typeface="a시월구일1" panose="02020600000000000000" pitchFamily="18" charset="-127"/>
              </a:rPr>
              <a:t>vs </a:t>
            </a:r>
            <a:r>
              <a:rPr lang="ko-KR" altLang="en-US" sz="1400" spc="-130" dirty="0">
                <a:latin typeface="a시월구일1" panose="02020600000000000000" pitchFamily="18" charset="-127"/>
                <a:ea typeface="a시월구일1" panose="02020600000000000000" pitchFamily="18" charset="-127"/>
              </a:rPr>
              <a:t>케이크</a:t>
            </a:r>
            <a:r>
              <a:rPr lang="en-US" altLang="ko-KR" sz="1400" spc="-130" dirty="0">
                <a:latin typeface="a시월구일1" panose="02020600000000000000" pitchFamily="18" charset="-127"/>
                <a:ea typeface="a시월구일1" panose="02020600000000000000" pitchFamily="18" charset="-127"/>
              </a:rPr>
              <a:t>)</a:t>
            </a:r>
            <a:endParaRPr lang="en-US" altLang="ko-KR" spc="-130" dirty="0">
              <a:latin typeface="a시월구일1" panose="02020600000000000000" pitchFamily="18" charset="-127"/>
              <a:ea typeface="a시월구일1" panose="02020600000000000000" pitchFamily="18" charset="-127"/>
            </a:endParaRPr>
          </a:p>
          <a:p>
            <a:r>
              <a:rPr lang="ko-KR" altLang="en-US" spc="-130" dirty="0">
                <a:latin typeface="a시월구일1" panose="02020600000000000000" pitchFamily="18" charset="-127"/>
                <a:ea typeface="a시월구일1" panose="02020600000000000000" pitchFamily="18" charset="-127"/>
              </a:rPr>
              <a:t> 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•</a:t>
            </a:r>
            <a:r>
              <a:rPr lang="ko-KR" altLang="en-US" spc="-130" dirty="0">
                <a:latin typeface="a시월구일1" panose="02020600000000000000" pitchFamily="18" charset="-127"/>
                <a:ea typeface="a시월구일1" panose="02020600000000000000" pitchFamily="18" charset="-127"/>
              </a:rPr>
              <a:t> 구입하지 않으면 가맹본부가 가맹점사업자에게 불이익을 주는 경우</a:t>
            </a:r>
            <a:endParaRPr lang="en-US" altLang="ko-KR" spc="-130" dirty="0">
              <a:ln>
                <a:solidFill>
                  <a:schemeClr val="tx1">
                    <a:alpha val="0"/>
                  </a:schemeClr>
                </a:solidFill>
              </a:ln>
              <a:latin typeface="a시월구일1" panose="02020600000000000000" pitchFamily="18" charset="-127"/>
              <a:ea typeface="a시월구일1" panose="02020600000000000000" pitchFamily="18" charset="-127"/>
            </a:endParaRPr>
          </a:p>
        </p:txBody>
      </p:sp>
      <p:sp>
        <p:nvSpPr>
          <p:cNvPr id="19" name="슬라이드 번호 개체 틀 1">
            <a:extLst>
              <a:ext uri="{FF2B5EF4-FFF2-40B4-BE49-F238E27FC236}">
                <a16:creationId xmlns:a16="http://schemas.microsoft.com/office/drawing/2014/main" id="{439195E2-A232-4EB2-A68E-0B3193909D23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07827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308344" y="255181"/>
            <a:ext cx="314277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8344" y="291562"/>
            <a:ext cx="25266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구입강제품목의 이해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36" name="그룹 35"/>
          <p:cNvGrpSpPr/>
          <p:nvPr/>
        </p:nvGrpSpPr>
        <p:grpSpPr>
          <a:xfrm>
            <a:off x="308344" y="847170"/>
            <a:ext cx="11316315" cy="614218"/>
            <a:chOff x="421595" y="2835049"/>
            <a:chExt cx="5449455" cy="951280"/>
          </a:xfrm>
        </p:grpSpPr>
        <p:sp>
          <p:nvSpPr>
            <p:cNvPr id="4" name="직사각형 3"/>
            <p:cNvSpPr/>
            <p:nvPr/>
          </p:nvSpPr>
          <p:spPr>
            <a:xfrm>
              <a:off x="421595" y="2835049"/>
              <a:ext cx="5449455" cy="9512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14" name="직선 연결선 13"/>
            <p:cNvCxnSpPr/>
            <p:nvPr/>
          </p:nvCxnSpPr>
          <p:spPr>
            <a:xfrm>
              <a:off x="731014" y="3434773"/>
              <a:ext cx="4830618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1935023" y="2866266"/>
              <a:ext cx="2526707" cy="5720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통상의 구매계약과 가맹계약 구입강제품목의 비교</a:t>
              </a: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C589680C-5FDD-4E06-908B-5EF6C2C4CD56}"/>
              </a:ext>
            </a:extLst>
          </p:cNvPr>
          <p:cNvGrpSpPr/>
          <p:nvPr/>
        </p:nvGrpSpPr>
        <p:grpSpPr>
          <a:xfrm>
            <a:off x="308344" y="1981283"/>
            <a:ext cx="5483502" cy="3642319"/>
            <a:chOff x="421595" y="2780969"/>
            <a:chExt cx="5449455" cy="1554532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2626AF0E-277A-497C-9337-95D1BED54D27}"/>
                </a:ext>
              </a:extLst>
            </p:cNvPr>
            <p:cNvSpPr/>
            <p:nvPr/>
          </p:nvSpPr>
          <p:spPr>
            <a:xfrm>
              <a:off x="421595" y="2780969"/>
              <a:ext cx="5449455" cy="15545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CCEB4A3-F21F-4241-B867-71DA517FAE38}"/>
                </a:ext>
              </a:extLst>
            </p:cNvPr>
            <p:cNvSpPr txBox="1"/>
            <p:nvPr/>
          </p:nvSpPr>
          <p:spPr>
            <a:xfrm>
              <a:off x="3065126" y="2788442"/>
              <a:ext cx="1780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ko-KR" altLang="en-US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3" panose="02020600000000000000" pitchFamily="18" charset="-127"/>
                <a:ea typeface="a시월구일3" panose="02020600000000000000" pitchFamily="18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31924B3A-5585-499E-B560-22FD29EF9711}"/>
                </a:ext>
              </a:extLst>
            </p:cNvPr>
            <p:cNvSpPr txBox="1"/>
            <p:nvPr/>
          </p:nvSpPr>
          <p:spPr>
            <a:xfrm>
              <a:off x="847792" y="2852774"/>
              <a:ext cx="4972471" cy="1656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5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ko-KR" altLang="en-US" spc="-130" dirty="0"/>
                <a:t>통상의 구매계약</a:t>
              </a:r>
              <a:endParaRPr lang="en-US" altLang="ko-KR" spc="-130" dirty="0"/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0A516FDF-935B-421B-93DC-6DCD1E28F89F}"/>
              </a:ext>
            </a:extLst>
          </p:cNvPr>
          <p:cNvSpPr txBox="1"/>
          <p:nvPr/>
        </p:nvSpPr>
        <p:spPr>
          <a:xfrm>
            <a:off x="8949156" y="3596982"/>
            <a:ext cx="174834" cy="5214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ko-KR" altLang="en-US" dirty="0">
              <a:ln>
                <a:solidFill>
                  <a:schemeClr val="tx1">
                    <a:alpha val="0"/>
                  </a:schemeClr>
                </a:solidFill>
              </a:ln>
              <a:latin typeface="a시월구일3" panose="02020600000000000000" pitchFamily="18" charset="-127"/>
              <a:ea typeface="a시월구일3" panose="02020600000000000000" pitchFamily="18" charset="-127"/>
            </a:endParaRPr>
          </a:p>
        </p:txBody>
      </p: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AB5290F3-1A0A-46DA-92E2-B05E484C3E0F}"/>
              </a:ext>
            </a:extLst>
          </p:cNvPr>
          <p:cNvCxnSpPr>
            <a:cxnSpLocks/>
          </p:cNvCxnSpPr>
          <p:nvPr/>
        </p:nvCxnSpPr>
        <p:spPr>
          <a:xfrm>
            <a:off x="737204" y="2574896"/>
            <a:ext cx="1811265" cy="0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46AEC0A9-6B16-4DBF-8BF5-482F97FCA0BD}"/>
              </a:ext>
            </a:extLst>
          </p:cNvPr>
          <p:cNvGrpSpPr/>
          <p:nvPr/>
        </p:nvGrpSpPr>
        <p:grpSpPr>
          <a:xfrm>
            <a:off x="6141157" y="1981283"/>
            <a:ext cx="5483502" cy="3642319"/>
            <a:chOff x="421595" y="2780969"/>
            <a:chExt cx="5449455" cy="1554532"/>
          </a:xfrm>
        </p:grpSpPr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D0E71852-C378-4DA4-B887-506E708756C7}"/>
                </a:ext>
              </a:extLst>
            </p:cNvPr>
            <p:cNvSpPr/>
            <p:nvPr/>
          </p:nvSpPr>
          <p:spPr>
            <a:xfrm>
              <a:off x="421595" y="2780969"/>
              <a:ext cx="5449455" cy="15545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7D248A00-CDAF-4D45-BC0C-7A737118DF10}"/>
                </a:ext>
              </a:extLst>
            </p:cNvPr>
            <p:cNvSpPr txBox="1"/>
            <p:nvPr/>
          </p:nvSpPr>
          <p:spPr>
            <a:xfrm>
              <a:off x="3065126" y="2788442"/>
              <a:ext cx="1780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ko-KR" altLang="en-US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3" panose="02020600000000000000" pitchFamily="18" charset="-127"/>
                <a:ea typeface="a시월구일3" panose="02020600000000000000" pitchFamily="18" charset="-127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2FF5E799-5D93-43E6-9F9D-9968FCF1D2A0}"/>
                </a:ext>
              </a:extLst>
            </p:cNvPr>
            <p:cNvSpPr txBox="1"/>
            <p:nvPr/>
          </p:nvSpPr>
          <p:spPr>
            <a:xfrm>
              <a:off x="812798" y="2857418"/>
              <a:ext cx="4972471" cy="1656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5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ko-KR" altLang="en-US" spc="-130" dirty="0"/>
                <a:t>구입강제품목</a:t>
              </a:r>
              <a:endParaRPr lang="en-US" altLang="ko-KR" spc="-130" dirty="0"/>
            </a:p>
          </p:txBody>
        </p:sp>
      </p:grp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E1DA4A37-0DBF-4940-B0BC-B45CD44AF456}"/>
              </a:ext>
            </a:extLst>
          </p:cNvPr>
          <p:cNvCxnSpPr>
            <a:cxnSpLocks/>
          </p:cNvCxnSpPr>
          <p:nvPr/>
        </p:nvCxnSpPr>
        <p:spPr>
          <a:xfrm>
            <a:off x="6590605" y="2549493"/>
            <a:ext cx="1517696" cy="0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89DF03A3-22DC-4967-940E-5A72E83B0D74}"/>
              </a:ext>
            </a:extLst>
          </p:cNvPr>
          <p:cNvSpPr txBox="1"/>
          <p:nvPr/>
        </p:nvSpPr>
        <p:spPr>
          <a:xfrm>
            <a:off x="686222" y="2872739"/>
            <a:ext cx="3755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30" dirty="0"/>
              <a:t>■ 거래상대방 탐색 및 대체거래 가능</a:t>
            </a:r>
            <a:endParaRPr lang="en-US" altLang="ko-KR" spc="-130" dirty="0">
              <a:ln>
                <a:solidFill>
                  <a:schemeClr val="tx1">
                    <a:alpha val="0"/>
                  </a:schemeClr>
                </a:solidFill>
              </a:ln>
              <a:latin typeface="a시월구일3" panose="02020600000000000000" pitchFamily="18" charset="-127"/>
              <a:ea typeface="a시월구일3" panose="02020600000000000000" pitchFamily="18" charset="-127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27FEE23-D0A4-4901-A948-8378EA45EDAF}"/>
              </a:ext>
            </a:extLst>
          </p:cNvPr>
          <p:cNvSpPr txBox="1"/>
          <p:nvPr/>
        </p:nvSpPr>
        <p:spPr>
          <a:xfrm>
            <a:off x="686221" y="3554482"/>
            <a:ext cx="3755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30" dirty="0"/>
              <a:t>■ 구매여부 자율적 선택</a:t>
            </a:r>
            <a:endParaRPr lang="en-US" altLang="ko-KR" spc="-130" dirty="0">
              <a:ln>
                <a:solidFill>
                  <a:schemeClr val="tx1">
                    <a:alpha val="0"/>
                  </a:schemeClr>
                </a:solidFill>
              </a:ln>
              <a:latin typeface="a시월구일3" panose="02020600000000000000" pitchFamily="18" charset="-127"/>
              <a:ea typeface="a시월구일3" panose="02020600000000000000" pitchFamily="18" charset="-127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7B6D375-9608-485B-B80B-BD2E0666F5B6}"/>
              </a:ext>
            </a:extLst>
          </p:cNvPr>
          <p:cNvSpPr txBox="1"/>
          <p:nvPr/>
        </p:nvSpPr>
        <p:spPr>
          <a:xfrm>
            <a:off x="686221" y="4237787"/>
            <a:ext cx="3755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30" dirty="0"/>
              <a:t>■ 구매계약체결 전 가격확인  </a:t>
            </a:r>
            <a:endParaRPr lang="en-US" altLang="ko-KR" spc="-130" dirty="0">
              <a:ln>
                <a:solidFill>
                  <a:schemeClr val="tx1">
                    <a:alpha val="0"/>
                  </a:schemeClr>
                </a:solidFill>
              </a:ln>
              <a:latin typeface="a시월구일3" panose="02020600000000000000" pitchFamily="18" charset="-127"/>
              <a:ea typeface="a시월구일3" panose="02020600000000000000" pitchFamily="18" charset="-127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88CFC2E5-C5E6-43CD-8F78-F99A1D74BAF7}"/>
              </a:ext>
            </a:extLst>
          </p:cNvPr>
          <p:cNvSpPr txBox="1"/>
          <p:nvPr/>
        </p:nvSpPr>
        <p:spPr>
          <a:xfrm>
            <a:off x="6590606" y="2864149"/>
            <a:ext cx="3899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30" dirty="0"/>
              <a:t>■ 거래상대방 탐색 및 대체거래 불가능</a:t>
            </a:r>
            <a:endParaRPr lang="en-US" altLang="ko-KR" spc="-130" dirty="0">
              <a:ln>
                <a:solidFill>
                  <a:schemeClr val="tx1">
                    <a:alpha val="0"/>
                  </a:schemeClr>
                </a:solidFill>
              </a:ln>
              <a:latin typeface="a시월구일3" panose="02020600000000000000" pitchFamily="18" charset="-127"/>
              <a:ea typeface="a시월구일3" panose="02020600000000000000" pitchFamily="18" charset="-127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CE27748-FC5A-42D0-963D-10C08AD6AA99}"/>
              </a:ext>
            </a:extLst>
          </p:cNvPr>
          <p:cNvSpPr txBox="1"/>
          <p:nvPr/>
        </p:nvSpPr>
        <p:spPr>
          <a:xfrm>
            <a:off x="6590605" y="3545892"/>
            <a:ext cx="3755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30" dirty="0"/>
              <a:t>■ 강제적 구매</a:t>
            </a:r>
            <a:endParaRPr lang="en-US" altLang="ko-KR" spc="-130" dirty="0">
              <a:ln>
                <a:solidFill>
                  <a:schemeClr val="tx1">
                    <a:alpha val="0"/>
                  </a:schemeClr>
                </a:solidFill>
              </a:ln>
              <a:latin typeface="a시월구일3" panose="02020600000000000000" pitchFamily="18" charset="-127"/>
              <a:ea typeface="a시월구일3" panose="02020600000000000000" pitchFamily="18" charset="-127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687ACC81-A798-4635-A5EE-FB01B4DE3A90}"/>
              </a:ext>
            </a:extLst>
          </p:cNvPr>
          <p:cNvSpPr txBox="1"/>
          <p:nvPr/>
        </p:nvSpPr>
        <p:spPr>
          <a:xfrm>
            <a:off x="6590605" y="4229197"/>
            <a:ext cx="3755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30" dirty="0"/>
              <a:t>■ 가격정보 없이 계약 체결</a:t>
            </a:r>
            <a:endParaRPr lang="en-US" altLang="ko-KR" spc="-130" dirty="0">
              <a:ln>
                <a:solidFill>
                  <a:schemeClr val="tx1">
                    <a:alpha val="0"/>
                  </a:schemeClr>
                </a:solidFill>
              </a:ln>
              <a:latin typeface="a시월구일3" panose="02020600000000000000" pitchFamily="18" charset="-127"/>
              <a:ea typeface="a시월구일3" panose="02020600000000000000" pitchFamily="18" charset="-127"/>
            </a:endParaRPr>
          </a:p>
        </p:txBody>
      </p:sp>
      <p:sp>
        <p:nvSpPr>
          <p:cNvPr id="26" name="슬라이드 번호 개체 틀 1">
            <a:extLst>
              <a:ext uri="{FF2B5EF4-FFF2-40B4-BE49-F238E27FC236}">
                <a16:creationId xmlns:a16="http://schemas.microsoft.com/office/drawing/2014/main" id="{6A1C4F96-E0D7-430E-9B1F-5A1167BA77A7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09579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id="{D21DC18A-3476-44E9-9744-26DB310B169F}"/>
              </a:ext>
            </a:extLst>
          </p:cNvPr>
          <p:cNvGrpSpPr/>
          <p:nvPr/>
        </p:nvGrpSpPr>
        <p:grpSpPr>
          <a:xfrm>
            <a:off x="3451123" y="2128751"/>
            <a:ext cx="7287760" cy="2369880"/>
            <a:chOff x="3472388" y="1820407"/>
            <a:chExt cx="7287760" cy="2369880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3E8BD66-3275-4672-B647-E4871EAEBC65}"/>
                </a:ext>
              </a:extLst>
            </p:cNvPr>
            <p:cNvSpPr txBox="1"/>
            <p:nvPr/>
          </p:nvSpPr>
          <p:spPr>
            <a:xfrm>
              <a:off x="10111562" y="1820407"/>
              <a:ext cx="64858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5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a시월구일4" panose="02020600000000000000" pitchFamily="18" charset="-127"/>
                  <a:ea typeface="a시월구일4" panose="02020600000000000000" pitchFamily="18" charset="-127"/>
                </a:rPr>
                <a:t>2</a:t>
              </a:r>
              <a:endParaRPr lang="ko-KR" altLang="en-US" sz="54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시월구일4" panose="02020600000000000000" pitchFamily="18" charset="-127"/>
                <a:ea typeface="a시월구일4" panose="02020600000000000000" pitchFamily="18" charset="-127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BC4C55C-8AB1-4C0D-967D-C32A7558576C}"/>
                </a:ext>
              </a:extLst>
            </p:cNvPr>
            <p:cNvSpPr txBox="1"/>
            <p:nvPr/>
          </p:nvSpPr>
          <p:spPr>
            <a:xfrm flipH="1">
              <a:off x="3472388" y="2743737"/>
              <a:ext cx="7287760" cy="144655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4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구입강제품목 종류의 </a:t>
              </a:r>
              <a:endParaRPr lang="en-US" altLang="ko-KR" sz="44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시월구일3" panose="02020600000000000000" pitchFamily="18" charset="-127"/>
                <a:ea typeface="a시월구일3" panose="02020600000000000000" pitchFamily="18" charset="-127"/>
              </a:endParaRPr>
            </a:p>
            <a:p>
              <a:pPr algn="r"/>
              <a:r>
                <a:rPr lang="ko-KR" altLang="en-US" sz="4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계약서 기재 방식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5A79D770-1AA6-4251-A230-AAA6241CEA46}"/>
              </a:ext>
            </a:extLst>
          </p:cNvPr>
          <p:cNvSpPr txBox="1"/>
          <p:nvPr/>
        </p:nvSpPr>
        <p:spPr>
          <a:xfrm>
            <a:off x="308344" y="291562"/>
            <a:ext cx="3860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 가이드라인 설명회</a:t>
            </a:r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1E93C17C-C0F0-4AFF-8CD2-1481FF2B5D43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3860352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그림 20">
            <a:extLst>
              <a:ext uri="{FF2B5EF4-FFF2-40B4-BE49-F238E27FC236}">
                <a16:creationId xmlns:a16="http://schemas.microsoft.com/office/drawing/2014/main" id="{B62AEB13-3270-4DA7-824F-A1003DD3B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sp>
        <p:nvSpPr>
          <p:cNvPr id="8" name="슬라이드 번호 개체 틀 1">
            <a:extLst>
              <a:ext uri="{FF2B5EF4-FFF2-40B4-BE49-F238E27FC236}">
                <a16:creationId xmlns:a16="http://schemas.microsoft.com/office/drawing/2014/main" id="{ADFE3935-84D3-432B-896A-13CBE97E735D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415521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>
            <a:cxnSpLocks/>
          </p:cNvCxnSpPr>
          <p:nvPr/>
        </p:nvCxnSpPr>
        <p:spPr>
          <a:xfrm>
            <a:off x="308344" y="255181"/>
            <a:ext cx="445959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8344" y="291562"/>
            <a:ext cx="45897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 종류의 계약서 기재 방식 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038AD3B1-B4BF-43F9-BC74-F8024591A799}"/>
              </a:ext>
            </a:extLst>
          </p:cNvPr>
          <p:cNvGrpSpPr/>
          <p:nvPr/>
        </p:nvGrpSpPr>
        <p:grpSpPr>
          <a:xfrm>
            <a:off x="420106" y="1142857"/>
            <a:ext cx="11351787" cy="5285935"/>
            <a:chOff x="458724" y="3749553"/>
            <a:chExt cx="11351787" cy="4138679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DD409EA-15FC-4FF4-850C-FCA67F174541}"/>
                </a:ext>
              </a:extLst>
            </p:cNvPr>
            <p:cNvSpPr/>
            <p:nvPr/>
          </p:nvSpPr>
          <p:spPr>
            <a:xfrm>
              <a:off x="458724" y="3749553"/>
              <a:ext cx="11351787" cy="41386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B6D4A2B0-15B1-481F-89CA-255639EE2F89}"/>
                </a:ext>
              </a:extLst>
            </p:cNvPr>
            <p:cNvCxnSpPr/>
            <p:nvPr/>
          </p:nvCxnSpPr>
          <p:spPr>
            <a:xfrm>
              <a:off x="857561" y="4272739"/>
              <a:ext cx="10661857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5D9C9F1-1C1B-4963-848D-52455171BA8C}"/>
                </a:ext>
              </a:extLst>
            </p:cNvPr>
            <p:cNvSpPr txBox="1"/>
            <p:nvPr/>
          </p:nvSpPr>
          <p:spPr>
            <a:xfrm>
              <a:off x="5546501" y="3828167"/>
              <a:ext cx="1598515" cy="4096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기재내용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63D0002-0907-44F6-8DDB-A162BDE9D65C}"/>
                </a:ext>
              </a:extLst>
            </p:cNvPr>
            <p:cNvSpPr txBox="1"/>
            <p:nvPr/>
          </p:nvSpPr>
          <p:spPr>
            <a:xfrm>
              <a:off x="768143" y="4587126"/>
              <a:ext cx="10751275" cy="2672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ko-KR" altLang="en-US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구입강제품목 지정 이유</a:t>
              </a:r>
              <a:endParaRPr lang="en-US" altLang="ko-KR" sz="2400" spc="-130" dirty="0">
                <a:latin typeface="a시월구일2" panose="02020600000000000000" pitchFamily="18" charset="-127"/>
                <a:ea typeface="a시월구일2" panose="02020600000000000000" pitchFamily="18" charset="-127"/>
              </a:endParaRPr>
            </a:p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ko-KR" altLang="en-US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기준 시점 명시</a:t>
              </a:r>
              <a:endParaRPr lang="en-US" altLang="ko-KR" sz="2400" spc="-130" dirty="0">
                <a:latin typeface="a시월구일2" panose="02020600000000000000" pitchFamily="18" charset="-127"/>
                <a:ea typeface="a시월구일2" panose="02020600000000000000" pitchFamily="18" charset="-127"/>
              </a:endParaRPr>
            </a:p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Font typeface="+mj-lt"/>
                <a:buAutoNum type="arabicPeriod" startAt="3"/>
              </a:pPr>
              <a:r>
                <a:rPr lang="ko-KR" altLang="en-US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모든 구입강제품목을 구체적으로 기재</a:t>
              </a:r>
              <a:endParaRPr lang="en-US" altLang="ko-KR" sz="2400" spc="-130" dirty="0">
                <a:latin typeface="a시월구일2" panose="02020600000000000000" pitchFamily="18" charset="-127"/>
                <a:ea typeface="a시월구일2" panose="02020600000000000000" pitchFamily="18" charset="-127"/>
              </a:endParaRPr>
            </a:p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Font typeface="+mj-lt"/>
                <a:buAutoNum type="arabicPeriod" startAt="3"/>
              </a:pPr>
              <a:r>
                <a:rPr lang="ko-KR" altLang="en-US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거래상대방 명시</a:t>
              </a:r>
              <a:endParaRPr lang="en-US" altLang="ko-KR" sz="2400" spc="-130" dirty="0">
                <a:latin typeface="a시월구일2" panose="02020600000000000000" pitchFamily="18" charset="-127"/>
                <a:ea typeface="a시월구일2" panose="02020600000000000000" pitchFamily="18" charset="-127"/>
              </a:endParaRPr>
            </a:p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Font typeface="+mj-lt"/>
                <a:buAutoNum type="arabicPeriod" startAt="3"/>
              </a:pPr>
              <a:r>
                <a:rPr lang="ko-KR" altLang="en-US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구입강제품목 종류의 변경 사유 및 주기 기재</a:t>
              </a:r>
              <a:endParaRPr lang="en-US" altLang="ko-KR" sz="2400" spc="-130" dirty="0"/>
            </a:p>
          </p:txBody>
        </p:sp>
      </p:grpSp>
      <p:sp>
        <p:nvSpPr>
          <p:cNvPr id="10" name="슬라이드 번호 개체 틀 1">
            <a:extLst>
              <a:ext uri="{FF2B5EF4-FFF2-40B4-BE49-F238E27FC236}">
                <a16:creationId xmlns:a16="http://schemas.microsoft.com/office/drawing/2014/main" id="{4082D95A-AEF0-416F-AB3C-5CFC95BE14F3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16519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>
            <a:cxnSpLocks/>
          </p:cNvCxnSpPr>
          <p:nvPr/>
        </p:nvCxnSpPr>
        <p:spPr>
          <a:xfrm>
            <a:off x="308344" y="255181"/>
            <a:ext cx="445959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8344" y="291562"/>
            <a:ext cx="45897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 종류의 계약서 기재 방식 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038AD3B1-B4BF-43F9-BC74-F8024591A799}"/>
              </a:ext>
            </a:extLst>
          </p:cNvPr>
          <p:cNvGrpSpPr/>
          <p:nvPr/>
        </p:nvGrpSpPr>
        <p:grpSpPr>
          <a:xfrm>
            <a:off x="420106" y="1142857"/>
            <a:ext cx="11351787" cy="5285935"/>
            <a:chOff x="458724" y="3749553"/>
            <a:chExt cx="11351787" cy="4138679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DD409EA-15FC-4FF4-850C-FCA67F174541}"/>
                </a:ext>
              </a:extLst>
            </p:cNvPr>
            <p:cNvSpPr/>
            <p:nvPr/>
          </p:nvSpPr>
          <p:spPr>
            <a:xfrm>
              <a:off x="458724" y="3749553"/>
              <a:ext cx="11351787" cy="41386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B6D4A2B0-15B1-481F-89CA-255639EE2F89}"/>
                </a:ext>
              </a:extLst>
            </p:cNvPr>
            <p:cNvCxnSpPr/>
            <p:nvPr/>
          </p:nvCxnSpPr>
          <p:spPr>
            <a:xfrm>
              <a:off x="857561" y="4272739"/>
              <a:ext cx="10661857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5D9C9F1-1C1B-4963-848D-52455171BA8C}"/>
                </a:ext>
              </a:extLst>
            </p:cNvPr>
            <p:cNvSpPr txBox="1"/>
            <p:nvPr/>
          </p:nvSpPr>
          <p:spPr>
            <a:xfrm>
              <a:off x="857561" y="3815442"/>
              <a:ext cx="4294765" cy="4096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1</a:t>
              </a:r>
              <a:r>
                <a:rPr lang="en-US" altLang="ko-KR" sz="280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. </a:t>
              </a:r>
              <a:r>
                <a:rPr lang="ko-KR" altLang="en-US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구입강제품목 지정 이유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63D0002-0907-44F6-8DDB-A162BDE9D65C}"/>
                </a:ext>
              </a:extLst>
            </p:cNvPr>
            <p:cNvSpPr txBox="1"/>
            <p:nvPr/>
          </p:nvSpPr>
          <p:spPr>
            <a:xfrm>
              <a:off x="857352" y="4628438"/>
              <a:ext cx="10751275" cy="2036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구입강제품목의 종류를 기재할 때에는 가맹사업법 시행령 별표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2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제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2</a:t>
              </a:r>
              <a:r>
                <a:rPr lang="ko-KR" altLang="en-US" sz="1800" kern="0" spc="-10" dirty="0" err="1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호나목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(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거래</a:t>
              </a:r>
              <a:r>
                <a:rPr lang="ko-KR" altLang="en-US" sz="1800" kern="0" spc="2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상대방의 구속</a:t>
              </a:r>
              <a:r>
                <a:rPr lang="en-US" altLang="ko-KR" sz="1800" kern="0" spc="2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)</a:t>
              </a:r>
              <a:r>
                <a:rPr lang="ko-KR" altLang="en-US" sz="1800" kern="0" spc="2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의 내용을 인용하는 등의 방식으로 어떠한 이유로 해당 품목의 거</a:t>
              </a:r>
              <a:r>
                <a:rPr lang="ko-KR" altLang="en-US" sz="1800" kern="0" spc="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래가 강제되는지를 계약서에 포함해야 한다</a:t>
              </a:r>
              <a:r>
                <a:rPr lang="en-US" altLang="ko-KR" sz="1800" kern="0" spc="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</a:t>
              </a:r>
            </a:p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endParaRPr lang="en-US" altLang="ko-KR" sz="1050" kern="0" dirty="0">
                <a:solidFill>
                  <a:srgbClr val="000000"/>
                </a:solidFill>
                <a:latin typeface="a시월구일1" panose="02020600000000000000" pitchFamily="18" charset="-127"/>
                <a:ea typeface="a시월구일1" panose="02020600000000000000" pitchFamily="18" charset="-127"/>
              </a:endParaRPr>
            </a:p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 아울러 구입강제품목으로 지정한 구체적인 사유를 품목별로 작성할 수 있다면 더욱 바람직하다</a:t>
              </a:r>
              <a:r>
                <a:rPr lang="en-US" altLang="ko-KR" sz="1800" kern="0" spc="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</a:t>
              </a:r>
            </a:p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endParaRPr lang="en-US" altLang="ko-KR" sz="1000" kern="0" dirty="0">
                <a:solidFill>
                  <a:srgbClr val="000000"/>
                </a:solidFill>
                <a:latin typeface="a시월구일1" panose="02020600000000000000" pitchFamily="18" charset="-127"/>
                <a:ea typeface="a시월구일1" panose="02020600000000000000" pitchFamily="18" charset="-127"/>
              </a:endParaRPr>
            </a:p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endPara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51DBFBBF-CBC1-42D9-B70E-CCD27440A10E}"/>
              </a:ext>
            </a:extLst>
          </p:cNvPr>
          <p:cNvSpPr/>
          <p:nvPr/>
        </p:nvSpPr>
        <p:spPr>
          <a:xfrm>
            <a:off x="818943" y="2248678"/>
            <a:ext cx="10661857" cy="19967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885331-F7E3-4392-9CA3-1B7DB98B6D66}"/>
              </a:ext>
            </a:extLst>
          </p:cNvPr>
          <p:cNvSpPr txBox="1"/>
          <p:nvPr/>
        </p:nvSpPr>
        <p:spPr>
          <a:xfrm>
            <a:off x="5113708" y="189604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&lt; </a:t>
            </a:r>
            <a:r>
              <a:rPr lang="ko-KR" altLang="en-US" dirty="0"/>
              <a:t>가이드라인 발췌 </a:t>
            </a:r>
            <a:r>
              <a:rPr lang="en-US" altLang="ko-KR" dirty="0"/>
              <a:t>&gt;</a:t>
            </a:r>
            <a:endParaRPr lang="ko-KR" alt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3AD713-CE36-4D5F-8CFB-D89B62EAF974}"/>
              </a:ext>
            </a:extLst>
          </p:cNvPr>
          <p:cNvSpPr txBox="1"/>
          <p:nvPr/>
        </p:nvSpPr>
        <p:spPr>
          <a:xfrm>
            <a:off x="818733" y="4385629"/>
            <a:ext cx="10751275" cy="1507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1600" marR="0" indent="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70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거래상대방의 구속 예외요건 중 실체적 요건들과 관련된 내용을 반영한 기재가 바람직함</a:t>
            </a:r>
            <a:endParaRPr lang="en-US" altLang="ko-KR" sz="1800" kern="0" spc="0" dirty="0">
              <a:solidFill>
                <a:srgbClr val="000000"/>
              </a:solidFill>
              <a:effectLst/>
              <a:latin typeface="a시월구일1" panose="02020600000000000000" pitchFamily="18" charset="-127"/>
              <a:ea typeface="a시월구일1" panose="02020600000000000000" pitchFamily="18" charset="-127"/>
            </a:endParaRPr>
          </a:p>
          <a:p>
            <a:pPr marL="444500" indent="-342900" algn="just" fontAlgn="base">
              <a:lnSpc>
                <a:spcPct val="155000"/>
              </a:lnSpc>
              <a:spcAft>
                <a:spcPts val="700"/>
              </a:spcAft>
              <a:buAutoNum type="arabicParenBoth"/>
            </a:pPr>
            <a:r>
              <a:rPr lang="ko-KR" altLang="en-US" kern="0" dirty="0">
                <a:solidFill>
                  <a:srgbClr val="000000"/>
                </a:solidFill>
                <a:latin typeface="a시월구일1" panose="02020600000000000000" pitchFamily="18" charset="-127"/>
                <a:ea typeface="a시월구일1" panose="02020600000000000000" pitchFamily="18" charset="-127"/>
              </a:rPr>
              <a:t>객관적으로 보았을 때 </a:t>
            </a:r>
            <a:r>
              <a:rPr lang="ko-KR" altLang="en-US" spc="-130" dirty="0"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구입강제품목이 가맹사업을 경영하는 데에 필수적인 사유에 관한 설명</a:t>
            </a:r>
            <a:endParaRPr lang="en-US" altLang="ko-KR" spc="-130" dirty="0">
              <a:latin typeface="a시월구일1" panose="02020600000000000000" pitchFamily="18" charset="-127"/>
              <a:ea typeface="a시월구일1" panose="02020600000000000000" pitchFamily="18" charset="-127"/>
            </a:endParaRPr>
          </a:p>
          <a:p>
            <a:pPr marL="444500" indent="-342900" algn="just" fontAlgn="base">
              <a:lnSpc>
                <a:spcPct val="155000"/>
              </a:lnSpc>
              <a:spcAft>
                <a:spcPts val="700"/>
              </a:spcAft>
              <a:buAutoNum type="arabicParenBoth"/>
            </a:pPr>
            <a:r>
              <a:rPr lang="ko-KR" altLang="en-US" spc="-130" dirty="0"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구입강제품목이 상품 또는 용역의 동일성을 확보하기 위해 필요한 사유에 관한 설명</a:t>
            </a:r>
            <a:endParaRPr lang="en-US" altLang="ko-KR" spc="-130" dirty="0">
              <a:latin typeface="a시월구일1" panose="02020600000000000000" pitchFamily="18" charset="-127"/>
              <a:ea typeface="a시월구일1" panose="02020600000000000000" pitchFamily="18" charset="-127"/>
            </a:endParaRPr>
          </a:p>
        </p:txBody>
      </p:sp>
      <p:sp>
        <p:nvSpPr>
          <p:cNvPr id="15" name="슬라이드 번호 개체 틀 1">
            <a:extLst>
              <a:ext uri="{FF2B5EF4-FFF2-40B4-BE49-F238E27FC236}">
                <a16:creationId xmlns:a16="http://schemas.microsoft.com/office/drawing/2014/main" id="{64E092E4-E054-46A8-9463-585E47ED1B02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54030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>
            <a:cxnSpLocks/>
          </p:cNvCxnSpPr>
          <p:nvPr/>
        </p:nvCxnSpPr>
        <p:spPr>
          <a:xfrm>
            <a:off x="308344" y="255181"/>
            <a:ext cx="445959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8344" y="291562"/>
            <a:ext cx="45897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 종류의 계약서 기재 방식 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038AD3B1-B4BF-43F9-BC74-F8024591A799}"/>
              </a:ext>
            </a:extLst>
          </p:cNvPr>
          <p:cNvGrpSpPr/>
          <p:nvPr/>
        </p:nvGrpSpPr>
        <p:grpSpPr>
          <a:xfrm>
            <a:off x="420106" y="1142857"/>
            <a:ext cx="11351787" cy="5285935"/>
            <a:chOff x="458724" y="3749553"/>
            <a:chExt cx="11351787" cy="4138679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DD409EA-15FC-4FF4-850C-FCA67F174541}"/>
                </a:ext>
              </a:extLst>
            </p:cNvPr>
            <p:cNvSpPr/>
            <p:nvPr/>
          </p:nvSpPr>
          <p:spPr>
            <a:xfrm>
              <a:off x="458724" y="3749553"/>
              <a:ext cx="11351787" cy="41386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B6D4A2B0-15B1-481F-89CA-255639EE2F89}"/>
                </a:ext>
              </a:extLst>
            </p:cNvPr>
            <p:cNvCxnSpPr/>
            <p:nvPr/>
          </p:nvCxnSpPr>
          <p:spPr>
            <a:xfrm>
              <a:off x="857561" y="4272739"/>
              <a:ext cx="10661857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5D9C9F1-1C1B-4963-848D-52455171BA8C}"/>
                </a:ext>
              </a:extLst>
            </p:cNvPr>
            <p:cNvSpPr txBox="1"/>
            <p:nvPr/>
          </p:nvSpPr>
          <p:spPr>
            <a:xfrm>
              <a:off x="857561" y="3815442"/>
              <a:ext cx="2932213" cy="4096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2. </a:t>
              </a:r>
              <a:r>
                <a:rPr lang="ko-KR" altLang="en-US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기준 시점 명시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63D0002-0907-44F6-8DDB-A162BDE9D65C}"/>
                </a:ext>
              </a:extLst>
            </p:cNvPr>
            <p:cNvSpPr txBox="1"/>
            <p:nvPr/>
          </p:nvSpPr>
          <p:spPr>
            <a:xfrm>
              <a:off x="812852" y="4604409"/>
              <a:ext cx="10661858" cy="14457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구입강제품목의 종류는 시점에 따라 변동될 수 있으므로 계약서에 기재된 구입강제품목의 종류가 특정 시점을 기준으로 작성된 것임을 명시해야 한다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 </a:t>
              </a:r>
            </a:p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최초 계약체결 시에는 계약체결 시점을 기준으로 구입강제품목의 종류를 작성하고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이후 구입강제품목의 종류가 변동될 경우에는 변동 시점을 명시하여 새로운 구입강제품목의 종류를 계약서에 포함해야 한다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</a:t>
              </a:r>
              <a:endParaRPr lang="ko-KR" altLang="en-US" sz="18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51DBFBBF-CBC1-42D9-B70E-CCD27440A10E}"/>
              </a:ext>
            </a:extLst>
          </p:cNvPr>
          <p:cNvSpPr/>
          <p:nvPr/>
        </p:nvSpPr>
        <p:spPr>
          <a:xfrm>
            <a:off x="818943" y="2248678"/>
            <a:ext cx="10661857" cy="19967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885331-F7E3-4392-9CA3-1B7DB98B6D66}"/>
              </a:ext>
            </a:extLst>
          </p:cNvPr>
          <p:cNvSpPr txBox="1"/>
          <p:nvPr/>
        </p:nvSpPr>
        <p:spPr>
          <a:xfrm>
            <a:off x="5113708" y="189604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&lt; </a:t>
            </a:r>
            <a:r>
              <a:rPr lang="ko-KR" altLang="en-US" dirty="0"/>
              <a:t>가이드라인 발췌 </a:t>
            </a:r>
            <a:r>
              <a:rPr lang="en-US" altLang="ko-KR" dirty="0"/>
              <a:t>&gt;</a:t>
            </a:r>
            <a:endParaRPr lang="ko-KR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51F007-7E08-46F7-967B-2CB69D5F7A27}"/>
              </a:ext>
            </a:extLst>
          </p:cNvPr>
          <p:cNvSpPr txBox="1"/>
          <p:nvPr/>
        </p:nvSpPr>
        <p:spPr>
          <a:xfrm>
            <a:off x="840585" y="4419855"/>
            <a:ext cx="10529156" cy="141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1600" marR="0" indent="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70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•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시점에 따라 구입강제품목 리스트가 변경될 수 있으므로 어느 시점에 작성된 것임을 명시하여야 함</a:t>
            </a:r>
            <a:endParaRPr lang="en-US" altLang="ko-KR" sz="1800" kern="0" spc="0" dirty="0">
              <a:solidFill>
                <a:srgbClr val="000000"/>
              </a:solidFill>
              <a:effectLst/>
              <a:latin typeface="a시월구일1" panose="02020600000000000000" pitchFamily="18" charset="-127"/>
              <a:ea typeface="a시월구일1" panose="02020600000000000000" pitchFamily="18" charset="-127"/>
            </a:endParaRPr>
          </a:p>
          <a:p>
            <a:pPr marL="101600" marR="0" indent="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70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•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구입강제품목에 대한 예측가능성을 부여하기 위한 입법 취지를 고려할 때</a:t>
            </a:r>
            <a:r>
              <a:rPr lang="en-US" altLang="ko-KR" kern="0" dirty="0">
                <a:solidFill>
                  <a:srgbClr val="000000"/>
                </a:solidFill>
                <a:latin typeface="a시월구일1" panose="02020600000000000000" pitchFamily="18" charset="-127"/>
                <a:ea typeface="a시월구일1" panose="02020600000000000000" pitchFamily="18" charset="-127"/>
              </a:rPr>
              <a:t>,</a:t>
            </a:r>
            <a:r>
              <a:rPr lang="ko-KR" altLang="en-US" kern="0" dirty="0">
                <a:solidFill>
                  <a:srgbClr val="000000"/>
                </a:solidFill>
                <a:latin typeface="a시월구일1" panose="02020600000000000000" pitchFamily="18" charset="-127"/>
                <a:ea typeface="a시월구일1" panose="02020600000000000000" pitchFamily="18" charset="-127"/>
              </a:rPr>
              <a:t>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가맹희망자에 대해 가맹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 </a:t>
            </a:r>
            <a:r>
              <a:rPr lang="en-US" altLang="ko-KR" sz="1800" kern="0" spc="0" dirty="0">
                <a:solidFill>
                  <a:schemeClr val="bg1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• 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</a:rPr>
              <a:t>계약서를 제공하는 시점에 현행화 된 정보를 제공하는 것이 바람직함</a:t>
            </a:r>
          </a:p>
        </p:txBody>
      </p:sp>
      <p:sp>
        <p:nvSpPr>
          <p:cNvPr id="14" name="슬라이드 번호 개체 틀 1">
            <a:extLst>
              <a:ext uri="{FF2B5EF4-FFF2-40B4-BE49-F238E27FC236}">
                <a16:creationId xmlns:a16="http://schemas.microsoft.com/office/drawing/2014/main" id="{E134B49C-D24C-45AF-85BA-328B4F4B5B01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84854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>
            <a:cxnSpLocks/>
          </p:cNvCxnSpPr>
          <p:nvPr/>
        </p:nvCxnSpPr>
        <p:spPr>
          <a:xfrm>
            <a:off x="308344" y="255181"/>
            <a:ext cx="445959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8344" y="291562"/>
            <a:ext cx="45897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 종류의 계약서 기재 방식 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038AD3B1-B4BF-43F9-BC74-F8024591A799}"/>
              </a:ext>
            </a:extLst>
          </p:cNvPr>
          <p:cNvGrpSpPr/>
          <p:nvPr/>
        </p:nvGrpSpPr>
        <p:grpSpPr>
          <a:xfrm>
            <a:off x="420106" y="1123332"/>
            <a:ext cx="11351787" cy="5285935"/>
            <a:chOff x="458724" y="3749553"/>
            <a:chExt cx="11351787" cy="4138679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DD409EA-15FC-4FF4-850C-FCA67F174541}"/>
                </a:ext>
              </a:extLst>
            </p:cNvPr>
            <p:cNvSpPr/>
            <p:nvPr/>
          </p:nvSpPr>
          <p:spPr>
            <a:xfrm>
              <a:off x="458724" y="3749553"/>
              <a:ext cx="11351787" cy="41386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B6D4A2B0-15B1-481F-89CA-255639EE2F89}"/>
                </a:ext>
              </a:extLst>
            </p:cNvPr>
            <p:cNvCxnSpPr/>
            <p:nvPr/>
          </p:nvCxnSpPr>
          <p:spPr>
            <a:xfrm>
              <a:off x="857561" y="4272739"/>
              <a:ext cx="10661857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5D9C9F1-1C1B-4963-848D-52455171BA8C}"/>
                </a:ext>
              </a:extLst>
            </p:cNvPr>
            <p:cNvSpPr txBox="1"/>
            <p:nvPr/>
          </p:nvSpPr>
          <p:spPr>
            <a:xfrm>
              <a:off x="857561" y="3815442"/>
              <a:ext cx="6659195" cy="4096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3. </a:t>
              </a:r>
              <a:r>
                <a:rPr lang="ko-KR" altLang="en-US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모든 구입강제품목을 구체적으로 기재 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63D0002-0907-44F6-8DDB-A162BDE9D65C}"/>
                </a:ext>
              </a:extLst>
            </p:cNvPr>
            <p:cNvSpPr txBox="1"/>
            <p:nvPr/>
          </p:nvSpPr>
          <p:spPr>
            <a:xfrm>
              <a:off x="812852" y="4604409"/>
              <a:ext cx="10529156" cy="1781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구입강제품목의 종류를 계약서에 기재할 때에는 정확히 어떠한 품목이 가맹본부나 가맹본부가 지정한 사업자로부터 구매해야 하는 품목인지 알 수 있도록 종류나 유형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규격 등을 구분하여 품목별로 구체적으로 기재해야 한다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</a:t>
              </a:r>
            </a:p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동일 성격을 가진 상품이라고 하더라도 용량이나 크기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포장 등을 기준으로 구분되어 거래되는 상품인 경우에는 반드시 세부 품목별로 구분하여 기재해야 한다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</a:t>
              </a:r>
              <a:endParaRPr lang="ko-KR" altLang="en-US" sz="18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51DBFBBF-CBC1-42D9-B70E-CCD27440A10E}"/>
              </a:ext>
            </a:extLst>
          </p:cNvPr>
          <p:cNvSpPr/>
          <p:nvPr/>
        </p:nvSpPr>
        <p:spPr>
          <a:xfrm>
            <a:off x="818943" y="2248678"/>
            <a:ext cx="10661857" cy="22018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885331-F7E3-4392-9CA3-1B7DB98B6D66}"/>
              </a:ext>
            </a:extLst>
          </p:cNvPr>
          <p:cNvSpPr txBox="1"/>
          <p:nvPr/>
        </p:nvSpPr>
        <p:spPr>
          <a:xfrm>
            <a:off x="5113708" y="189604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&lt; </a:t>
            </a:r>
            <a:r>
              <a:rPr lang="ko-KR" altLang="en-US" dirty="0"/>
              <a:t>가이드라인 발췌 </a:t>
            </a:r>
            <a:r>
              <a:rPr lang="en-US" altLang="ko-KR" dirty="0"/>
              <a:t>&gt;</a:t>
            </a:r>
            <a:endParaRPr lang="ko-KR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51F007-7E08-46F7-967B-2CB69D5F7A27}"/>
              </a:ext>
            </a:extLst>
          </p:cNvPr>
          <p:cNvSpPr txBox="1"/>
          <p:nvPr/>
        </p:nvSpPr>
        <p:spPr>
          <a:xfrm>
            <a:off x="818943" y="4586559"/>
            <a:ext cx="10529156" cy="987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1600" marR="0" indent="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70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• </a:t>
            </a:r>
            <a:r>
              <a:rPr lang="ko-KR" altLang="en-US" sz="1800" kern="0" spc="0" dirty="0" err="1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소스류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 등 구입강제품목의 분류만을 기재하여서는 아니됨</a:t>
            </a:r>
            <a:endParaRPr lang="en-US" altLang="ko-KR" sz="1800" kern="0" spc="0" dirty="0">
              <a:solidFill>
                <a:srgbClr val="000000"/>
              </a:solidFill>
              <a:effectLst/>
              <a:latin typeface="a시월구일1" panose="02020600000000000000" pitchFamily="18" charset="-127"/>
              <a:ea typeface="a시월구일1" panose="02020600000000000000" pitchFamily="18" charset="-127"/>
            </a:endParaRPr>
          </a:p>
          <a:p>
            <a:pPr marL="101600" marR="0" indent="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70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•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누락되는 품목이 없도록 유의하여야 함</a:t>
            </a:r>
            <a:endParaRPr lang="en-US" altLang="ko-KR" sz="1800" kern="0" spc="0" dirty="0">
              <a:solidFill>
                <a:srgbClr val="000000"/>
              </a:solidFill>
              <a:effectLst/>
              <a:latin typeface="a시월구일1" panose="02020600000000000000" pitchFamily="18" charset="-127"/>
              <a:ea typeface="a시월구일1" panose="02020600000000000000" pitchFamily="18" charset="-127"/>
            </a:endParaRPr>
          </a:p>
        </p:txBody>
      </p:sp>
      <p:sp>
        <p:nvSpPr>
          <p:cNvPr id="14" name="슬라이드 번호 개체 틀 1">
            <a:extLst>
              <a:ext uri="{FF2B5EF4-FFF2-40B4-BE49-F238E27FC236}">
                <a16:creationId xmlns:a16="http://schemas.microsoft.com/office/drawing/2014/main" id="{127BF40C-7315-4BC5-BD90-0391C9B70C2E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5738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>
            <a:cxnSpLocks/>
          </p:cNvCxnSpPr>
          <p:nvPr/>
        </p:nvCxnSpPr>
        <p:spPr>
          <a:xfrm>
            <a:off x="308344" y="255181"/>
            <a:ext cx="445959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8344" y="291562"/>
            <a:ext cx="45897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 종류의 계약서 기재 방식 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038AD3B1-B4BF-43F9-BC74-F8024591A799}"/>
              </a:ext>
            </a:extLst>
          </p:cNvPr>
          <p:cNvGrpSpPr/>
          <p:nvPr/>
        </p:nvGrpSpPr>
        <p:grpSpPr>
          <a:xfrm>
            <a:off x="420106" y="1123332"/>
            <a:ext cx="11351787" cy="5285935"/>
            <a:chOff x="458724" y="3749553"/>
            <a:chExt cx="11351787" cy="4138679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DD409EA-15FC-4FF4-850C-FCA67F174541}"/>
                </a:ext>
              </a:extLst>
            </p:cNvPr>
            <p:cNvSpPr/>
            <p:nvPr/>
          </p:nvSpPr>
          <p:spPr>
            <a:xfrm>
              <a:off x="458724" y="3749553"/>
              <a:ext cx="11351787" cy="41386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B6D4A2B0-15B1-481F-89CA-255639EE2F89}"/>
                </a:ext>
              </a:extLst>
            </p:cNvPr>
            <p:cNvCxnSpPr/>
            <p:nvPr/>
          </p:nvCxnSpPr>
          <p:spPr>
            <a:xfrm>
              <a:off x="857561" y="4272739"/>
              <a:ext cx="10661857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5D9C9F1-1C1B-4963-848D-52455171BA8C}"/>
                </a:ext>
              </a:extLst>
            </p:cNvPr>
            <p:cNvSpPr txBox="1"/>
            <p:nvPr/>
          </p:nvSpPr>
          <p:spPr>
            <a:xfrm>
              <a:off x="857561" y="3815442"/>
              <a:ext cx="3222357" cy="4096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4. </a:t>
              </a:r>
              <a:r>
                <a:rPr lang="ko-KR" altLang="en-US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거래상대방 명시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63D0002-0907-44F6-8DDB-A162BDE9D65C}"/>
                </a:ext>
              </a:extLst>
            </p:cNvPr>
            <p:cNvSpPr txBox="1"/>
            <p:nvPr/>
          </p:nvSpPr>
          <p:spPr>
            <a:xfrm>
              <a:off x="803688" y="4661335"/>
              <a:ext cx="10661857" cy="14517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구입강제품목의 종류를 기재할 때에는 품목별 거래상대방도 명시해야 한다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가맹본부와의 거래를 강제</a:t>
              </a:r>
              <a:br>
                <a:rPr lang="en-US" altLang="ko-KR" kern="0" spc="-10" dirty="0">
                  <a:solidFill>
                    <a:srgbClr val="000000"/>
                  </a:solidFill>
                  <a:latin typeface="a시월구일1" panose="02020600000000000000" pitchFamily="18" charset="-127"/>
                  <a:ea typeface="a시월구일1" panose="02020600000000000000" pitchFamily="18" charset="-127"/>
                </a:rPr>
              </a:b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하는 경우에는 ‘가맹본부’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다른 사업자와의 거래를 강제하는 경우에는 해당 ‘</a:t>
              </a:r>
              <a:r>
                <a:rPr lang="ko-KR" altLang="en-US" sz="1800" kern="0" spc="-10" dirty="0" err="1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사업자명’을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 기재한다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</a:t>
              </a:r>
            </a:p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이때 다른 사업자의 경우 상호명이 중복되어 거래상대방을 특정하기 어려운 경우 등을 방지하기 위하여 해당 사업자의 소재지나 연락처 등 해당 사업자를 구분할 수 있는 정보를 함께 기재하는 것이 바람직하다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</a:t>
              </a:r>
              <a:endParaRPr lang="ko-KR" altLang="en-US" sz="18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51DBFBBF-CBC1-42D9-B70E-CCD27440A10E}"/>
              </a:ext>
            </a:extLst>
          </p:cNvPr>
          <p:cNvSpPr/>
          <p:nvPr/>
        </p:nvSpPr>
        <p:spPr>
          <a:xfrm>
            <a:off x="818943" y="2248678"/>
            <a:ext cx="10661857" cy="22018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885331-F7E3-4392-9CA3-1B7DB98B6D66}"/>
              </a:ext>
            </a:extLst>
          </p:cNvPr>
          <p:cNvSpPr txBox="1"/>
          <p:nvPr/>
        </p:nvSpPr>
        <p:spPr>
          <a:xfrm>
            <a:off x="5113708" y="189604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&lt; </a:t>
            </a:r>
            <a:r>
              <a:rPr lang="ko-KR" altLang="en-US" dirty="0"/>
              <a:t>가이드라인 발췌 </a:t>
            </a:r>
            <a:r>
              <a:rPr lang="en-US" altLang="ko-KR" dirty="0"/>
              <a:t>&gt;</a:t>
            </a:r>
            <a:endParaRPr lang="ko-KR" altLang="en-US" dirty="0"/>
          </a:p>
        </p:txBody>
      </p:sp>
      <p:sp>
        <p:nvSpPr>
          <p:cNvPr id="12" name="슬라이드 번호 개체 틀 1">
            <a:extLst>
              <a:ext uri="{FF2B5EF4-FFF2-40B4-BE49-F238E27FC236}">
                <a16:creationId xmlns:a16="http://schemas.microsoft.com/office/drawing/2014/main" id="{52CF31C7-7755-4101-A8BD-327081D48393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13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21456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>
            <a:cxnSpLocks/>
          </p:cNvCxnSpPr>
          <p:nvPr/>
        </p:nvCxnSpPr>
        <p:spPr>
          <a:xfrm>
            <a:off x="308344" y="255181"/>
            <a:ext cx="445959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8344" y="291562"/>
            <a:ext cx="45897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 종류의 계약서 기재 방식 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038AD3B1-B4BF-43F9-BC74-F8024591A799}"/>
              </a:ext>
            </a:extLst>
          </p:cNvPr>
          <p:cNvGrpSpPr/>
          <p:nvPr/>
        </p:nvGrpSpPr>
        <p:grpSpPr>
          <a:xfrm>
            <a:off x="420106" y="1123332"/>
            <a:ext cx="11351787" cy="5285935"/>
            <a:chOff x="458724" y="3749553"/>
            <a:chExt cx="11351787" cy="4138679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DD409EA-15FC-4FF4-850C-FCA67F174541}"/>
                </a:ext>
              </a:extLst>
            </p:cNvPr>
            <p:cNvSpPr/>
            <p:nvPr/>
          </p:nvSpPr>
          <p:spPr>
            <a:xfrm>
              <a:off x="458724" y="3749553"/>
              <a:ext cx="11351787" cy="41386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B6D4A2B0-15B1-481F-89CA-255639EE2F89}"/>
                </a:ext>
              </a:extLst>
            </p:cNvPr>
            <p:cNvCxnSpPr/>
            <p:nvPr/>
          </p:nvCxnSpPr>
          <p:spPr>
            <a:xfrm>
              <a:off x="857561" y="4272739"/>
              <a:ext cx="10661857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5D9C9F1-1C1B-4963-848D-52455171BA8C}"/>
                </a:ext>
              </a:extLst>
            </p:cNvPr>
            <p:cNvSpPr txBox="1"/>
            <p:nvPr/>
          </p:nvSpPr>
          <p:spPr>
            <a:xfrm>
              <a:off x="857561" y="3815442"/>
              <a:ext cx="6781023" cy="4096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5. </a:t>
              </a:r>
              <a:r>
                <a:rPr lang="ko-KR" altLang="en-US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구입강제품목 종류의 변경 사유 및 주기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63D0002-0907-44F6-8DDB-A162BDE9D65C}"/>
                </a:ext>
              </a:extLst>
            </p:cNvPr>
            <p:cNvSpPr txBox="1"/>
            <p:nvPr/>
          </p:nvSpPr>
          <p:spPr>
            <a:xfrm>
              <a:off x="803688" y="4661335"/>
              <a:ext cx="10661857" cy="17878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가맹점사업자가 합리적인 수준에서 구입강제품목 종류의 변경 가능성을 예측할 수 있고 가맹본부에 의한 일방적이고 과도한 품목 추가를 억제할 수 있도록 최소한의 기준을 계약서에서 제시할 필요가 있다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 </a:t>
              </a:r>
            </a:p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0" dirty="0">
                  <a:solidFill>
                    <a:srgbClr val="000000"/>
                  </a:solidFill>
                  <a:effectLst/>
                  <a:latin typeface="나눔스퀘어" panose="020B0600000101010101" pitchFamily="50" charset="-127"/>
                </a:rPr>
                <a:t>이에 기존 제품 철수 및 신제품 출시 등 구입강제품목이 변경될 수 있는 조건을 계약서에 기재해야 한다</a:t>
              </a:r>
              <a:r>
                <a:rPr lang="en-US" altLang="ko-KR" sz="1800" kern="0" spc="0" dirty="0">
                  <a:solidFill>
                    <a:srgbClr val="000000"/>
                  </a:solidFill>
                  <a:effectLst/>
                  <a:latin typeface="나눔스퀘어" panose="020B0600000101010101" pitchFamily="50" charset="-127"/>
                </a:rPr>
                <a:t>. </a:t>
              </a:r>
              <a:r>
                <a:rPr lang="ko-KR" altLang="en-US" sz="1800" kern="0" spc="0" dirty="0">
                  <a:solidFill>
                    <a:srgbClr val="000000"/>
                  </a:solidFill>
                  <a:effectLst/>
                  <a:latin typeface="나눔스퀘어" panose="020B0600000101010101" pitchFamily="50" charset="-127"/>
                </a:rPr>
                <a:t>아울러 일정한 주기를 기준으로 구입강제품목을 변경한다면 변경 주기를 계약서에 기재하는 것이 바람직하다</a:t>
              </a:r>
              <a:r>
                <a:rPr lang="en-US" altLang="ko-KR" sz="1800" kern="0" spc="0" dirty="0">
                  <a:solidFill>
                    <a:srgbClr val="000000"/>
                  </a:solidFill>
                  <a:effectLst/>
                  <a:latin typeface="나눔스퀘어" panose="020B0600000101010101" pitchFamily="50" charset="-127"/>
                </a:rPr>
                <a:t>.</a:t>
              </a:r>
              <a:endParaRPr lang="ko-KR" altLang="en-US" sz="18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51DBFBBF-CBC1-42D9-B70E-CCD27440A10E}"/>
              </a:ext>
            </a:extLst>
          </p:cNvPr>
          <p:cNvSpPr/>
          <p:nvPr/>
        </p:nvSpPr>
        <p:spPr>
          <a:xfrm>
            <a:off x="818943" y="2248677"/>
            <a:ext cx="10661857" cy="240798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885331-F7E3-4392-9CA3-1B7DB98B6D66}"/>
              </a:ext>
            </a:extLst>
          </p:cNvPr>
          <p:cNvSpPr txBox="1"/>
          <p:nvPr/>
        </p:nvSpPr>
        <p:spPr>
          <a:xfrm>
            <a:off x="5113708" y="189604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&lt; </a:t>
            </a:r>
            <a:r>
              <a:rPr lang="ko-KR" altLang="en-US" dirty="0"/>
              <a:t>가이드라인 발췌 </a:t>
            </a:r>
            <a:r>
              <a:rPr lang="en-US" altLang="ko-KR" dirty="0"/>
              <a:t>&gt;</a:t>
            </a:r>
            <a:endParaRPr lang="ko-KR" altLang="en-US" dirty="0"/>
          </a:p>
        </p:txBody>
      </p:sp>
      <p:sp>
        <p:nvSpPr>
          <p:cNvPr id="12" name="슬라이드 번호 개체 틀 1">
            <a:extLst>
              <a:ext uri="{FF2B5EF4-FFF2-40B4-BE49-F238E27FC236}">
                <a16:creationId xmlns:a16="http://schemas.microsoft.com/office/drawing/2014/main" id="{CEE2B0BB-E481-495D-8B30-949B9A340708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14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009599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>
            <a:cxnSpLocks/>
          </p:cNvCxnSpPr>
          <p:nvPr/>
        </p:nvCxnSpPr>
        <p:spPr>
          <a:xfrm>
            <a:off x="308344" y="255181"/>
            <a:ext cx="445959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8344" y="291562"/>
            <a:ext cx="45897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 종류의 계약서 기재 방식 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038AD3B1-B4BF-43F9-BC74-F8024591A799}"/>
              </a:ext>
            </a:extLst>
          </p:cNvPr>
          <p:cNvGrpSpPr/>
          <p:nvPr/>
        </p:nvGrpSpPr>
        <p:grpSpPr>
          <a:xfrm>
            <a:off x="420106" y="1142859"/>
            <a:ext cx="11351787" cy="3395276"/>
            <a:chOff x="458724" y="3749554"/>
            <a:chExt cx="11351787" cy="2658367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DD409EA-15FC-4FF4-850C-FCA67F174541}"/>
                </a:ext>
              </a:extLst>
            </p:cNvPr>
            <p:cNvSpPr/>
            <p:nvPr/>
          </p:nvSpPr>
          <p:spPr>
            <a:xfrm>
              <a:off x="458724" y="3749554"/>
              <a:ext cx="11351787" cy="26583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B6D4A2B0-15B1-481F-89CA-255639EE2F89}"/>
                </a:ext>
              </a:extLst>
            </p:cNvPr>
            <p:cNvCxnSpPr/>
            <p:nvPr/>
          </p:nvCxnSpPr>
          <p:spPr>
            <a:xfrm>
              <a:off x="857561" y="4272739"/>
              <a:ext cx="10661857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5D9C9F1-1C1B-4963-848D-52455171BA8C}"/>
                </a:ext>
              </a:extLst>
            </p:cNvPr>
            <p:cNvSpPr txBox="1"/>
            <p:nvPr/>
          </p:nvSpPr>
          <p:spPr>
            <a:xfrm>
              <a:off x="5329920" y="3829605"/>
              <a:ext cx="1717137" cy="4096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기재 방법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63D0002-0907-44F6-8DDB-A162BDE9D65C}"/>
                </a:ext>
              </a:extLst>
            </p:cNvPr>
            <p:cNvSpPr txBox="1"/>
            <p:nvPr/>
          </p:nvSpPr>
          <p:spPr>
            <a:xfrm>
              <a:off x="768143" y="4587126"/>
              <a:ext cx="10751275" cy="15639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ko-KR" altLang="en-US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가맹계약서 본문 또는 별지로 포함시키는 방법</a:t>
              </a:r>
              <a:endParaRPr lang="en-US" altLang="ko-KR" sz="2400" spc="-130" dirty="0">
                <a:latin typeface="a시월구일2" panose="02020600000000000000" pitchFamily="18" charset="-127"/>
                <a:ea typeface="a시월구일2" panose="02020600000000000000" pitchFamily="18" charset="-127"/>
              </a:endParaRPr>
            </a:p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en-US" altLang="ko-KR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POS</a:t>
              </a:r>
              <a:r>
                <a:rPr lang="ko-KR" altLang="en-US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나 전자매체의 공지정보 제공으로 갈음하는 방법</a:t>
              </a:r>
              <a:endParaRPr lang="en-US" altLang="ko-KR" sz="2400" spc="-130" dirty="0">
                <a:latin typeface="a시월구일2" panose="02020600000000000000" pitchFamily="18" charset="-127"/>
                <a:ea typeface="a시월구일2" panose="02020600000000000000" pitchFamily="18" charset="-127"/>
              </a:endParaRPr>
            </a:p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Font typeface="+mj-lt"/>
                <a:buAutoNum type="arabicPeriod" startAt="3"/>
              </a:pPr>
              <a:r>
                <a:rPr lang="ko-KR" altLang="en-US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기타 방법</a:t>
              </a:r>
              <a:endParaRPr lang="en-US" altLang="ko-KR" sz="2400" spc="-130" dirty="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72CE3AF7-9535-4DEA-A0AF-46A7D3898E8C}"/>
              </a:ext>
            </a:extLst>
          </p:cNvPr>
          <p:cNvSpPr txBox="1"/>
          <p:nvPr/>
        </p:nvSpPr>
        <p:spPr>
          <a:xfrm>
            <a:off x="1652392" y="4782096"/>
            <a:ext cx="8947184" cy="99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1600" marR="0" indent="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70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방법은 포괄적으로 선택 가능하지만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,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 가맹계약서 제공 시점에 관련 정보가 제공되어야</a:t>
            </a:r>
            <a:endParaRPr lang="en-US" altLang="ko-KR" kern="0" dirty="0">
              <a:solidFill>
                <a:srgbClr val="000000"/>
              </a:solidFill>
              <a:latin typeface="a시월구일1" panose="02020600000000000000" pitchFamily="18" charset="-127"/>
              <a:ea typeface="a시월구일1" panose="02020600000000000000" pitchFamily="18" charset="-127"/>
            </a:endParaRPr>
          </a:p>
          <a:p>
            <a:pPr marL="101600" marR="0" indent="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70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중요한 것은 전달되는 정보의 내용과 계약서에 포섭되는지 여부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</a:endParaRPr>
          </a:p>
        </p:txBody>
      </p:sp>
      <p:sp>
        <p:nvSpPr>
          <p:cNvPr id="2" name="화살표: 오른쪽 1">
            <a:extLst>
              <a:ext uri="{FF2B5EF4-FFF2-40B4-BE49-F238E27FC236}">
                <a16:creationId xmlns:a16="http://schemas.microsoft.com/office/drawing/2014/main" id="{CE2D392D-8D55-414F-8C53-C69AA5FFCC7E}"/>
              </a:ext>
            </a:extLst>
          </p:cNvPr>
          <p:cNvSpPr/>
          <p:nvPr/>
        </p:nvSpPr>
        <p:spPr>
          <a:xfrm>
            <a:off x="944129" y="5081828"/>
            <a:ext cx="576000" cy="396000"/>
          </a:xfrm>
          <a:prstGeom prst="rightArrow">
            <a:avLst/>
          </a:prstGeom>
          <a:gradFill flip="none" rotWithShape="1">
            <a:gsLst>
              <a:gs pos="0">
                <a:srgbClr val="2F8D5E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슬라이드 번호 개체 틀 1">
            <a:extLst>
              <a:ext uri="{FF2B5EF4-FFF2-40B4-BE49-F238E27FC236}">
                <a16:creationId xmlns:a16="http://schemas.microsoft.com/office/drawing/2014/main" id="{53EB3368-213F-4CEC-8A90-9AE441CDC931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15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993160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id="{D21DC18A-3476-44E9-9744-26DB310B169F}"/>
              </a:ext>
            </a:extLst>
          </p:cNvPr>
          <p:cNvGrpSpPr/>
          <p:nvPr/>
        </p:nvGrpSpPr>
        <p:grpSpPr>
          <a:xfrm>
            <a:off x="3451123" y="2128751"/>
            <a:ext cx="7287760" cy="2369880"/>
            <a:chOff x="3472388" y="1820407"/>
            <a:chExt cx="7287760" cy="2369880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3E8BD66-3275-4672-B647-E4871EAEBC65}"/>
                </a:ext>
              </a:extLst>
            </p:cNvPr>
            <p:cNvSpPr txBox="1"/>
            <p:nvPr/>
          </p:nvSpPr>
          <p:spPr>
            <a:xfrm>
              <a:off x="10111562" y="1820407"/>
              <a:ext cx="64858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5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a시월구일4" panose="02020600000000000000" pitchFamily="18" charset="-127"/>
                  <a:ea typeface="a시월구일4" panose="02020600000000000000" pitchFamily="18" charset="-127"/>
                </a:rPr>
                <a:t>3</a:t>
              </a:r>
              <a:endParaRPr lang="ko-KR" altLang="en-US" sz="54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시월구일4" panose="02020600000000000000" pitchFamily="18" charset="-127"/>
                <a:ea typeface="a시월구일4" panose="02020600000000000000" pitchFamily="18" charset="-127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BC4C55C-8AB1-4C0D-967D-C32A7558576C}"/>
                </a:ext>
              </a:extLst>
            </p:cNvPr>
            <p:cNvSpPr txBox="1"/>
            <p:nvPr/>
          </p:nvSpPr>
          <p:spPr>
            <a:xfrm flipH="1">
              <a:off x="3472388" y="2743737"/>
              <a:ext cx="7287760" cy="144655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4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공급가격 산정방식</a:t>
              </a:r>
              <a:endParaRPr lang="en-US" altLang="ko-KR" sz="44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시월구일3" panose="02020600000000000000" pitchFamily="18" charset="-127"/>
                <a:ea typeface="a시월구일3" panose="02020600000000000000" pitchFamily="18" charset="-127"/>
              </a:endParaRPr>
            </a:p>
            <a:p>
              <a:pPr algn="r"/>
              <a:r>
                <a:rPr lang="ko-KR" altLang="en-US" sz="4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계약서 기재 방식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5A79D770-1AA6-4251-A230-AAA6241CEA46}"/>
              </a:ext>
            </a:extLst>
          </p:cNvPr>
          <p:cNvSpPr txBox="1"/>
          <p:nvPr/>
        </p:nvSpPr>
        <p:spPr>
          <a:xfrm>
            <a:off x="308344" y="291562"/>
            <a:ext cx="3860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 가이드라인 설명회</a:t>
            </a:r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1E93C17C-C0F0-4AFF-8CD2-1481FF2B5D43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3860352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그림 20">
            <a:extLst>
              <a:ext uri="{FF2B5EF4-FFF2-40B4-BE49-F238E27FC236}">
                <a16:creationId xmlns:a16="http://schemas.microsoft.com/office/drawing/2014/main" id="{B62AEB13-3270-4DA7-824F-A1003DD3B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sp>
        <p:nvSpPr>
          <p:cNvPr id="8" name="슬라이드 번호 개체 틀 1">
            <a:extLst>
              <a:ext uri="{FF2B5EF4-FFF2-40B4-BE49-F238E27FC236}">
                <a16:creationId xmlns:a16="http://schemas.microsoft.com/office/drawing/2014/main" id="{0A953828-B656-4EA4-9D21-271005ECE699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783055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>
            <a:cxnSpLocks/>
          </p:cNvCxnSpPr>
          <p:nvPr/>
        </p:nvCxnSpPr>
        <p:spPr>
          <a:xfrm>
            <a:off x="308344" y="255181"/>
            <a:ext cx="426430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8344" y="291562"/>
            <a:ext cx="42643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공급가격 산정방식 계약서 기재 방식</a:t>
            </a:r>
            <a:endParaRPr lang="en-US" altLang="ko-KR" sz="2000" dirty="0">
              <a:ln>
                <a:solidFill>
                  <a:schemeClr val="tx1">
                    <a:alpha val="0"/>
                  </a:schemeClr>
                </a:solidFill>
              </a:ln>
              <a:latin typeface="a시월구일1" panose="02020600000000000000" pitchFamily="18" charset="-127"/>
              <a:ea typeface="a시월구일1" panose="02020600000000000000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37" name="그룹 36"/>
          <p:cNvGrpSpPr/>
          <p:nvPr/>
        </p:nvGrpSpPr>
        <p:grpSpPr>
          <a:xfrm>
            <a:off x="0" y="926649"/>
            <a:ext cx="12192000" cy="1844610"/>
            <a:chOff x="0" y="926649"/>
            <a:chExt cx="12192000" cy="1844610"/>
          </a:xfrm>
        </p:grpSpPr>
        <p:sp>
          <p:nvSpPr>
            <p:cNvPr id="2" name="직사각형 1"/>
            <p:cNvSpPr/>
            <p:nvPr/>
          </p:nvSpPr>
          <p:spPr>
            <a:xfrm>
              <a:off x="0" y="926649"/>
              <a:ext cx="12192000" cy="1844610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tx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308344" y="926649"/>
              <a:ext cx="11883656" cy="1644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ko-KR" altLang="en-US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기본 원칙</a:t>
              </a:r>
              <a:endParaRPr lang="en-US" altLang="ko-KR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4" panose="02020600000000000000" pitchFamily="18" charset="-127"/>
                <a:ea typeface="a시월구일4" panose="02020600000000000000" pitchFamily="18" charset="-127"/>
              </a:endParaRPr>
            </a:p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AutoNum type="arabicPeriod"/>
              </a:pPr>
              <a:r>
                <a:rPr lang="ko-KR" altLang="en-US" dirty="0"/>
                <a:t>공급가격 산정방식 기재를 통해 가맹점사업자에게 공급가격 결정 및 변경에 대한 최소한의 예측 가능성을 부여</a:t>
              </a:r>
              <a:endParaRPr lang="en-US" altLang="ko-KR" dirty="0"/>
            </a:p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AutoNum type="arabicPeriod"/>
              </a:pPr>
              <a:r>
                <a:rPr lang="ko-KR" altLang="en-US" dirty="0"/>
                <a:t>계약서에 기재된 공급가격 산정방식이 가격 변동의 한계로서 기능할 수 있어야 함</a:t>
              </a:r>
              <a:endParaRPr lang="en-US" altLang="ko-KR" dirty="0"/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D9568770-6217-45CC-A2F4-9F464FD43835}"/>
              </a:ext>
            </a:extLst>
          </p:cNvPr>
          <p:cNvSpPr txBox="1"/>
          <p:nvPr/>
        </p:nvSpPr>
        <p:spPr>
          <a:xfrm>
            <a:off x="567017" y="3242412"/>
            <a:ext cx="10529156" cy="254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1600" marR="0" indent="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70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•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가맹사업의 특성상 구입강제품목의 지정 및 거래조건의 설정이 가맹본부에 의해 통일적으로 결정</a:t>
            </a:r>
            <a:endParaRPr lang="en-US" altLang="ko-KR" sz="1800" kern="0" spc="0" dirty="0">
              <a:solidFill>
                <a:srgbClr val="000000"/>
              </a:solidFill>
              <a:effectLst/>
              <a:latin typeface="a시월구일1" panose="02020600000000000000" pitchFamily="18" charset="-127"/>
              <a:ea typeface="a시월구일1" panose="02020600000000000000" pitchFamily="18" charset="-127"/>
            </a:endParaRPr>
          </a:p>
          <a:p>
            <a:pPr marL="101600" marR="0" indent="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700"/>
              </a:spcAft>
            </a:pPr>
            <a:endParaRPr lang="en-US" altLang="ko-KR" sz="1800" kern="0" spc="0" dirty="0">
              <a:solidFill>
                <a:srgbClr val="000000"/>
              </a:solidFill>
              <a:effectLst/>
              <a:latin typeface="a시월구일1" panose="02020600000000000000" pitchFamily="18" charset="-127"/>
              <a:ea typeface="a시월구일1" panose="02020600000000000000" pitchFamily="18" charset="-127"/>
            </a:endParaRPr>
          </a:p>
          <a:p>
            <a:pPr marL="101600" marR="0" indent="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70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•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가맹희망자는 구입강제품목의 가격 관련 정보를 알지 못하고 계약 체결하는 것이 관행</a:t>
            </a:r>
            <a:endParaRPr lang="en-US" altLang="ko-KR" sz="1800" kern="0" spc="0" dirty="0">
              <a:solidFill>
                <a:srgbClr val="000000"/>
              </a:solidFill>
              <a:effectLst/>
              <a:latin typeface="a시월구일1" panose="02020600000000000000" pitchFamily="18" charset="-127"/>
              <a:ea typeface="a시월구일1" panose="02020600000000000000" pitchFamily="18" charset="-127"/>
            </a:endParaRPr>
          </a:p>
          <a:p>
            <a:pPr marL="101600" algn="just" fontAlgn="base">
              <a:lnSpc>
                <a:spcPct val="155000"/>
              </a:lnSpc>
              <a:spcAft>
                <a:spcPts val="70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•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가맹점사업자는 구입강제품목의 가격이 어떻게 결정되는지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언제 변경될지 모르는 경우가 대다수</a:t>
            </a:r>
            <a:endParaRPr lang="en-US" altLang="ko-KR" sz="1800" kern="0" spc="0" dirty="0">
              <a:solidFill>
                <a:srgbClr val="000000"/>
              </a:solidFill>
              <a:effectLst/>
              <a:latin typeface="a시월구일1" panose="02020600000000000000" pitchFamily="18" charset="-127"/>
              <a:ea typeface="a시월구일1" panose="02020600000000000000" pitchFamily="18" charset="-127"/>
            </a:endParaRPr>
          </a:p>
          <a:p>
            <a:pPr marL="101600" algn="just" fontAlgn="base">
              <a:lnSpc>
                <a:spcPct val="155000"/>
              </a:lnSpc>
              <a:spcAft>
                <a:spcPts val="700"/>
              </a:spcAft>
            </a:pPr>
            <a:endParaRPr lang="en-US" altLang="ko-KR" sz="1800" kern="0" spc="0" dirty="0">
              <a:solidFill>
                <a:srgbClr val="000000"/>
              </a:solidFill>
              <a:effectLst/>
              <a:latin typeface="a시월구일1" panose="02020600000000000000" pitchFamily="18" charset="-127"/>
              <a:ea typeface="a시월구일1" panose="02020600000000000000" pitchFamily="18" charset="-127"/>
            </a:endParaRPr>
          </a:p>
        </p:txBody>
      </p:sp>
      <p:sp>
        <p:nvSpPr>
          <p:cNvPr id="8" name="화살표: 아래쪽 7">
            <a:extLst>
              <a:ext uri="{FF2B5EF4-FFF2-40B4-BE49-F238E27FC236}">
                <a16:creationId xmlns:a16="http://schemas.microsoft.com/office/drawing/2014/main" id="{65345D64-0EF5-4F04-965D-67C74044B5F3}"/>
              </a:ext>
            </a:extLst>
          </p:cNvPr>
          <p:cNvSpPr/>
          <p:nvPr/>
        </p:nvSpPr>
        <p:spPr>
          <a:xfrm>
            <a:off x="6070172" y="3797560"/>
            <a:ext cx="360000" cy="466530"/>
          </a:xfrm>
          <a:prstGeom prst="downArrow">
            <a:avLst/>
          </a:prstGeom>
          <a:gradFill flip="none" rotWithShape="1">
            <a:gsLst>
              <a:gs pos="0">
                <a:srgbClr val="99CCFF"/>
              </a:gs>
              <a:gs pos="34000">
                <a:schemeClr val="accent1">
                  <a:lumMod val="45000"/>
                  <a:lumOff val="5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96000">
                <a:schemeClr val="accent1">
                  <a:lumMod val="30000"/>
                  <a:lumOff val="7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슬라이드 번호 개체 틀 1">
            <a:extLst>
              <a:ext uri="{FF2B5EF4-FFF2-40B4-BE49-F238E27FC236}">
                <a16:creationId xmlns:a16="http://schemas.microsoft.com/office/drawing/2014/main" id="{98C19E44-C1DC-408C-88DE-A2355D47C477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17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6362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038AD3B1-B4BF-43F9-BC74-F8024591A799}"/>
              </a:ext>
            </a:extLst>
          </p:cNvPr>
          <p:cNvGrpSpPr/>
          <p:nvPr/>
        </p:nvGrpSpPr>
        <p:grpSpPr>
          <a:xfrm>
            <a:off x="420106" y="1142857"/>
            <a:ext cx="11351787" cy="5155301"/>
            <a:chOff x="458724" y="3749554"/>
            <a:chExt cx="11351787" cy="4029097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DD409EA-15FC-4FF4-850C-FCA67F174541}"/>
                </a:ext>
              </a:extLst>
            </p:cNvPr>
            <p:cNvSpPr/>
            <p:nvPr/>
          </p:nvSpPr>
          <p:spPr>
            <a:xfrm>
              <a:off x="458724" y="3749554"/>
              <a:ext cx="11351787" cy="40290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B6D4A2B0-15B1-481F-89CA-255639EE2F89}"/>
                </a:ext>
              </a:extLst>
            </p:cNvPr>
            <p:cNvCxnSpPr/>
            <p:nvPr/>
          </p:nvCxnSpPr>
          <p:spPr>
            <a:xfrm>
              <a:off x="857561" y="4272739"/>
              <a:ext cx="10661857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5D9C9F1-1C1B-4963-848D-52455171BA8C}"/>
                </a:ext>
              </a:extLst>
            </p:cNvPr>
            <p:cNvSpPr txBox="1"/>
            <p:nvPr/>
          </p:nvSpPr>
          <p:spPr>
            <a:xfrm>
              <a:off x="5546501" y="3828167"/>
              <a:ext cx="1598515" cy="4096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기재내용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63D0002-0907-44F6-8DDB-A162BDE9D65C}"/>
                </a:ext>
              </a:extLst>
            </p:cNvPr>
            <p:cNvSpPr txBox="1"/>
            <p:nvPr/>
          </p:nvSpPr>
          <p:spPr>
            <a:xfrm>
              <a:off x="768143" y="4587126"/>
              <a:ext cx="10751275" cy="2672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ko-KR" altLang="en-US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구입강제품목별 공급가격 기재</a:t>
              </a:r>
              <a:endParaRPr lang="en-US" altLang="ko-KR" sz="2400" spc="-130" dirty="0">
                <a:latin typeface="a시월구일2" panose="02020600000000000000" pitchFamily="18" charset="-127"/>
                <a:ea typeface="a시월구일2" panose="02020600000000000000" pitchFamily="18" charset="-127"/>
              </a:endParaRPr>
            </a:p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ko-KR" altLang="en-US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기준 시점 명시</a:t>
              </a:r>
              <a:endParaRPr lang="en-US" altLang="ko-KR" sz="2400" spc="-130" dirty="0">
                <a:latin typeface="a시월구일2" panose="02020600000000000000" pitchFamily="18" charset="-127"/>
                <a:ea typeface="a시월구일2" panose="02020600000000000000" pitchFamily="18" charset="-127"/>
              </a:endParaRPr>
            </a:p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Font typeface="+mj-lt"/>
                <a:buAutoNum type="arabicPeriod" startAt="3"/>
              </a:pPr>
              <a:r>
                <a:rPr lang="ko-KR" altLang="en-US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구입강제품목의 공급가격 결정기준 기재</a:t>
              </a:r>
              <a:endParaRPr lang="en-US" altLang="ko-KR" sz="2400" spc="-130" dirty="0">
                <a:latin typeface="a시월구일2" panose="02020600000000000000" pitchFamily="18" charset="-127"/>
                <a:ea typeface="a시월구일2" panose="02020600000000000000" pitchFamily="18" charset="-127"/>
              </a:endParaRPr>
            </a:p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Font typeface="+mj-lt"/>
                <a:buAutoNum type="arabicPeriod" startAt="3"/>
              </a:pPr>
              <a:r>
                <a:rPr lang="ko-KR" altLang="en-US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구입강제품목의 공급가격 및 공급가격 결정기준 변경 사유 및 주기 기재</a:t>
              </a:r>
              <a:endParaRPr lang="en-US" altLang="ko-KR" sz="2400" spc="-130" dirty="0"/>
            </a:p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Font typeface="+mj-lt"/>
                <a:buAutoNum type="arabicPeriod" startAt="3"/>
              </a:pPr>
              <a:r>
                <a:rPr lang="ko-KR" altLang="en-US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구입강제품목의 공급가격 결정기준의 예외사유 기재</a:t>
              </a:r>
              <a:endParaRPr lang="en-US" altLang="ko-KR" sz="2400" spc="-130" dirty="0"/>
            </a:p>
          </p:txBody>
        </p:sp>
      </p:grp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6696C471-A5EB-475A-B772-10287AF837D4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426430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CDA9DAFC-62F8-4716-B666-2E279B84624B}"/>
              </a:ext>
            </a:extLst>
          </p:cNvPr>
          <p:cNvSpPr txBox="1"/>
          <p:nvPr/>
        </p:nvSpPr>
        <p:spPr>
          <a:xfrm>
            <a:off x="308344" y="291562"/>
            <a:ext cx="42643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공급가격 산정방식 계약서 기재 방식</a:t>
            </a:r>
            <a:endParaRPr lang="en-US" altLang="ko-KR" sz="2000" dirty="0">
              <a:ln>
                <a:solidFill>
                  <a:schemeClr val="tx1">
                    <a:alpha val="0"/>
                  </a:schemeClr>
                </a:solidFill>
              </a:ln>
              <a:latin typeface="a시월구일1" panose="02020600000000000000" pitchFamily="18" charset="-127"/>
              <a:ea typeface="a시월구일1" panose="02020600000000000000" pitchFamily="18" charset="-127"/>
            </a:endParaRPr>
          </a:p>
        </p:txBody>
      </p:sp>
      <p:sp>
        <p:nvSpPr>
          <p:cNvPr id="12" name="슬라이드 번호 개체 틀 1">
            <a:extLst>
              <a:ext uri="{FF2B5EF4-FFF2-40B4-BE49-F238E27FC236}">
                <a16:creationId xmlns:a16="http://schemas.microsoft.com/office/drawing/2014/main" id="{177EADD8-EBE9-4137-8DF2-D290D8597285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18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078635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038AD3B1-B4BF-43F9-BC74-F8024591A799}"/>
              </a:ext>
            </a:extLst>
          </p:cNvPr>
          <p:cNvGrpSpPr/>
          <p:nvPr/>
        </p:nvGrpSpPr>
        <p:grpSpPr>
          <a:xfrm>
            <a:off x="420106" y="1142857"/>
            <a:ext cx="11351787" cy="5285935"/>
            <a:chOff x="458724" y="3749553"/>
            <a:chExt cx="11351787" cy="4138679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DD409EA-15FC-4FF4-850C-FCA67F174541}"/>
                </a:ext>
              </a:extLst>
            </p:cNvPr>
            <p:cNvSpPr/>
            <p:nvPr/>
          </p:nvSpPr>
          <p:spPr>
            <a:xfrm>
              <a:off x="458724" y="3749553"/>
              <a:ext cx="11351787" cy="41386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B6D4A2B0-15B1-481F-89CA-255639EE2F89}"/>
                </a:ext>
              </a:extLst>
            </p:cNvPr>
            <p:cNvCxnSpPr/>
            <p:nvPr/>
          </p:nvCxnSpPr>
          <p:spPr>
            <a:xfrm>
              <a:off x="857561" y="4272739"/>
              <a:ext cx="10661857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5D9C9F1-1C1B-4963-848D-52455171BA8C}"/>
                </a:ext>
              </a:extLst>
            </p:cNvPr>
            <p:cNvSpPr txBox="1"/>
            <p:nvPr/>
          </p:nvSpPr>
          <p:spPr>
            <a:xfrm>
              <a:off x="857561" y="3815442"/>
              <a:ext cx="5344733" cy="4096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1. </a:t>
              </a:r>
              <a:r>
                <a:rPr lang="ko-KR" altLang="en-US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구입강제품목별 공급가격 기재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63D0002-0907-44F6-8DDB-A162BDE9D65C}"/>
                </a:ext>
              </a:extLst>
            </p:cNvPr>
            <p:cNvSpPr txBox="1"/>
            <p:nvPr/>
          </p:nvSpPr>
          <p:spPr>
            <a:xfrm>
              <a:off x="857352" y="4628438"/>
              <a:ext cx="10554323" cy="1782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세부 구입강제품목별로 공급가격을 기재한다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각 구입강제품목을 가맹본부가 공급하는 경우에는 가맹본부가 공급하는 가격을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제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3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자가 공급하는 경우에는 제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3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자의 공급가격을 기재한다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 </a:t>
              </a:r>
            </a:p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이때 ‘</a:t>
              </a:r>
              <a:r>
                <a:rPr lang="ko-KR" altLang="en-US" sz="1800" kern="0" spc="-10" dirty="0" err="1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시가’나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 ‘별도 협의’ 등 모호한 표현은 피하고 반드시 계약체결 당시 가맹점사업자에게 공급하고 있는 가격을 숫자로 기입해야 한다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또한 기재하는 가격이 부가가치세가 포함되어 있는 것인지 제외되어 있는 것인지 같이 명시해야 한다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</a:t>
              </a:r>
              <a:endPara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51DBFBBF-CBC1-42D9-B70E-CCD27440A10E}"/>
              </a:ext>
            </a:extLst>
          </p:cNvPr>
          <p:cNvSpPr/>
          <p:nvPr/>
        </p:nvSpPr>
        <p:spPr>
          <a:xfrm>
            <a:off x="818943" y="2248678"/>
            <a:ext cx="10661857" cy="23439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885331-F7E3-4392-9CA3-1B7DB98B6D66}"/>
              </a:ext>
            </a:extLst>
          </p:cNvPr>
          <p:cNvSpPr txBox="1"/>
          <p:nvPr/>
        </p:nvSpPr>
        <p:spPr>
          <a:xfrm>
            <a:off x="5113708" y="189604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&lt; </a:t>
            </a:r>
            <a:r>
              <a:rPr lang="ko-KR" altLang="en-US" dirty="0"/>
              <a:t>가이드라인 발췌 </a:t>
            </a:r>
            <a:r>
              <a:rPr lang="en-US" altLang="ko-KR" dirty="0"/>
              <a:t>&gt;</a:t>
            </a:r>
            <a:endParaRPr lang="ko-KR" altLang="en-US" dirty="0"/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65A0628B-4561-4102-A1E2-DBC7EA1C331F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426430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A058409D-2A19-4798-A602-6CD61E1A573E}"/>
              </a:ext>
            </a:extLst>
          </p:cNvPr>
          <p:cNvSpPr txBox="1"/>
          <p:nvPr/>
        </p:nvSpPr>
        <p:spPr>
          <a:xfrm>
            <a:off x="308344" y="291562"/>
            <a:ext cx="42643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공급가격 산정방식 계약서 기재 방식</a:t>
            </a:r>
            <a:endParaRPr lang="en-US" altLang="ko-KR" sz="2000" dirty="0">
              <a:ln>
                <a:solidFill>
                  <a:schemeClr val="tx1">
                    <a:alpha val="0"/>
                  </a:schemeClr>
                </a:solidFill>
              </a:ln>
              <a:latin typeface="a시월구일1" panose="02020600000000000000" pitchFamily="18" charset="-127"/>
              <a:ea typeface="a시월구일1" panose="02020600000000000000" pitchFamily="18" charset="-127"/>
            </a:endParaRPr>
          </a:p>
        </p:txBody>
      </p:sp>
      <p:sp>
        <p:nvSpPr>
          <p:cNvPr id="12" name="슬라이드 번호 개체 틀 1">
            <a:extLst>
              <a:ext uri="{FF2B5EF4-FFF2-40B4-BE49-F238E27FC236}">
                <a16:creationId xmlns:a16="http://schemas.microsoft.com/office/drawing/2014/main" id="{800D9425-1676-458D-890C-F51E495CEC02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19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676971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038AD3B1-B4BF-43F9-BC74-F8024591A799}"/>
              </a:ext>
            </a:extLst>
          </p:cNvPr>
          <p:cNvGrpSpPr/>
          <p:nvPr/>
        </p:nvGrpSpPr>
        <p:grpSpPr>
          <a:xfrm>
            <a:off x="420106" y="1142857"/>
            <a:ext cx="11351787" cy="5285935"/>
            <a:chOff x="458724" y="3749553"/>
            <a:chExt cx="11351787" cy="4138679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DD409EA-15FC-4FF4-850C-FCA67F174541}"/>
                </a:ext>
              </a:extLst>
            </p:cNvPr>
            <p:cNvSpPr/>
            <p:nvPr/>
          </p:nvSpPr>
          <p:spPr>
            <a:xfrm>
              <a:off x="458724" y="3749553"/>
              <a:ext cx="11351787" cy="41386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B6D4A2B0-15B1-481F-89CA-255639EE2F89}"/>
                </a:ext>
              </a:extLst>
            </p:cNvPr>
            <p:cNvCxnSpPr>
              <a:cxnSpLocks/>
            </p:cNvCxnSpPr>
            <p:nvPr/>
          </p:nvCxnSpPr>
          <p:spPr>
            <a:xfrm>
              <a:off x="757075" y="4272739"/>
              <a:ext cx="10930243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5D9C9F1-1C1B-4963-848D-52455171BA8C}"/>
                </a:ext>
              </a:extLst>
            </p:cNvPr>
            <p:cNvSpPr txBox="1"/>
            <p:nvPr/>
          </p:nvSpPr>
          <p:spPr>
            <a:xfrm>
              <a:off x="857561" y="3815442"/>
              <a:ext cx="2932213" cy="4096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2. </a:t>
              </a:r>
              <a:r>
                <a:rPr lang="ko-KR" altLang="en-US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기준 시점 명시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63D0002-0907-44F6-8DDB-A162BDE9D65C}"/>
                </a:ext>
              </a:extLst>
            </p:cNvPr>
            <p:cNvSpPr txBox="1"/>
            <p:nvPr/>
          </p:nvSpPr>
          <p:spPr>
            <a:xfrm>
              <a:off x="689659" y="4594567"/>
              <a:ext cx="10997659" cy="14517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구입강제품목의 공급가격은 시점에 따라 변동될 수 있으므로 계약서에 특정 시점을 기준으로 작성하였다는 것을 명시해야 한다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 </a:t>
              </a:r>
            </a:p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최초 계약체결시에는 계약체결 시점을 기준으로 구입강제품목별 공급가격을 기재하고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이후 구입강제품목의 공급가격이 변동될 경우에는 변동 시점을 명시하여 구입강제품목별 공급가격을 계약서에 포함하여야 한다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</a:t>
              </a:r>
              <a:endParaRPr lang="ko-KR" altLang="en-US" sz="18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51DBFBBF-CBC1-42D9-B70E-CCD27440A10E}"/>
              </a:ext>
            </a:extLst>
          </p:cNvPr>
          <p:cNvSpPr/>
          <p:nvPr/>
        </p:nvSpPr>
        <p:spPr>
          <a:xfrm>
            <a:off x="718457" y="2248678"/>
            <a:ext cx="10930243" cy="19967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885331-F7E3-4392-9CA3-1B7DB98B6D66}"/>
              </a:ext>
            </a:extLst>
          </p:cNvPr>
          <p:cNvSpPr txBox="1"/>
          <p:nvPr/>
        </p:nvSpPr>
        <p:spPr>
          <a:xfrm>
            <a:off x="5113708" y="189604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&lt; </a:t>
            </a:r>
            <a:r>
              <a:rPr lang="ko-KR" altLang="en-US" dirty="0"/>
              <a:t>가이드라인 발췌 </a:t>
            </a:r>
            <a:r>
              <a:rPr lang="en-US" altLang="ko-KR" dirty="0"/>
              <a:t>&gt;</a:t>
            </a:r>
            <a:endParaRPr lang="ko-KR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51F007-7E08-46F7-967B-2CB69D5F7A27}"/>
              </a:ext>
            </a:extLst>
          </p:cNvPr>
          <p:cNvSpPr txBox="1"/>
          <p:nvPr/>
        </p:nvSpPr>
        <p:spPr>
          <a:xfrm>
            <a:off x="840584" y="4419855"/>
            <a:ext cx="10808115" cy="18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1600" marR="0" indent="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70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•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이때 계약체결 시점의 의미는 양 당사자 간 계약 성립에 합의를 하는 시점이 아닌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가맹계약서의 제공</a:t>
            </a:r>
            <a:b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</a:br>
            <a:r>
              <a:rPr lang="en-US" altLang="ko-KR" sz="1800" kern="0" spc="0" dirty="0">
                <a:solidFill>
                  <a:schemeClr val="bg1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•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부터 계약 성립에 대한 의사표시를 하는 전 과정을 의미함</a:t>
            </a:r>
            <a:endParaRPr lang="en-US" altLang="ko-KR" sz="1800" kern="0" spc="0" dirty="0">
              <a:solidFill>
                <a:srgbClr val="000000"/>
              </a:solidFill>
              <a:effectLst/>
              <a:latin typeface="a시월구일1" panose="02020600000000000000" pitchFamily="18" charset="-127"/>
              <a:ea typeface="a시월구일1" panose="02020600000000000000" pitchFamily="18" charset="-127"/>
            </a:endParaRPr>
          </a:p>
          <a:p>
            <a:pPr marL="101600" marR="0" indent="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70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•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</a:rPr>
              <a:t>구입강제품목에 대한 예측가능성을 부여하기 위한 입법 취지를 고려할 때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</a:rPr>
              <a:t>가맹희망자에 대해 가맹 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</a:rPr>
              <a:t>• </a:t>
            </a:r>
            <a:r>
              <a:rPr lang="en-US" altLang="ko-KR" sz="1800" kern="0" spc="0" dirty="0">
                <a:solidFill>
                  <a:schemeClr val="bg1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•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</a:rPr>
              <a:t>계약서를 제공하는 시점에 현행화 된 정보를 제공하는 것이 바람직함</a:t>
            </a: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494B8D7D-B634-48A2-9E09-568FEAC8B31D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426430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D1174CC9-9F93-4411-AD58-59C1EF9D2F8D}"/>
              </a:ext>
            </a:extLst>
          </p:cNvPr>
          <p:cNvSpPr txBox="1"/>
          <p:nvPr/>
        </p:nvSpPr>
        <p:spPr>
          <a:xfrm>
            <a:off x="308344" y="291562"/>
            <a:ext cx="42643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공급가격 산정방식 계약서 기재 방식</a:t>
            </a:r>
            <a:endParaRPr lang="en-US" altLang="ko-KR" sz="2000" dirty="0">
              <a:ln>
                <a:solidFill>
                  <a:schemeClr val="tx1">
                    <a:alpha val="0"/>
                  </a:schemeClr>
                </a:solidFill>
              </a:ln>
              <a:latin typeface="a시월구일1" panose="02020600000000000000" pitchFamily="18" charset="-127"/>
              <a:ea typeface="a시월구일1" panose="02020600000000000000" pitchFamily="18" charset="-127"/>
            </a:endParaRPr>
          </a:p>
        </p:txBody>
      </p:sp>
      <p:sp>
        <p:nvSpPr>
          <p:cNvPr id="14" name="슬라이드 번호 개체 틀 1">
            <a:extLst>
              <a:ext uri="{FF2B5EF4-FFF2-40B4-BE49-F238E27FC236}">
                <a16:creationId xmlns:a16="http://schemas.microsoft.com/office/drawing/2014/main" id="{5837FB8E-1913-41F5-98AA-E4685673284C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20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85549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038AD3B1-B4BF-43F9-BC74-F8024591A799}"/>
              </a:ext>
            </a:extLst>
          </p:cNvPr>
          <p:cNvGrpSpPr/>
          <p:nvPr/>
        </p:nvGrpSpPr>
        <p:grpSpPr>
          <a:xfrm>
            <a:off x="420106" y="914400"/>
            <a:ext cx="11351787" cy="5494867"/>
            <a:chOff x="458724" y="3749553"/>
            <a:chExt cx="11351787" cy="4138679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DD409EA-15FC-4FF4-850C-FCA67F174541}"/>
                </a:ext>
              </a:extLst>
            </p:cNvPr>
            <p:cNvSpPr/>
            <p:nvPr/>
          </p:nvSpPr>
          <p:spPr>
            <a:xfrm>
              <a:off x="458724" y="3749553"/>
              <a:ext cx="11351787" cy="41386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B6D4A2B0-15B1-481F-89CA-255639EE2F89}"/>
                </a:ext>
              </a:extLst>
            </p:cNvPr>
            <p:cNvCxnSpPr/>
            <p:nvPr/>
          </p:nvCxnSpPr>
          <p:spPr>
            <a:xfrm>
              <a:off x="857561" y="4272739"/>
              <a:ext cx="10661857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5D9C9F1-1C1B-4963-848D-52455171BA8C}"/>
                </a:ext>
              </a:extLst>
            </p:cNvPr>
            <p:cNvSpPr txBox="1"/>
            <p:nvPr/>
          </p:nvSpPr>
          <p:spPr>
            <a:xfrm>
              <a:off x="857561" y="3815442"/>
              <a:ext cx="6904454" cy="4096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3. </a:t>
              </a:r>
              <a:r>
                <a:rPr lang="ko-KR" altLang="en-US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구입강제품목의 공급가격 결정기준 기재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63D0002-0907-44F6-8DDB-A162BDE9D65C}"/>
                </a:ext>
              </a:extLst>
            </p:cNvPr>
            <p:cNvSpPr txBox="1"/>
            <p:nvPr/>
          </p:nvSpPr>
          <p:spPr>
            <a:xfrm>
              <a:off x="812852" y="4604409"/>
              <a:ext cx="10529156" cy="2600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구입강제품목의 공급가격이 어떠한 기준에 따라 결정되는지 기재해야 한다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 </a:t>
              </a:r>
            </a:p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이를 기재할 때에는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구입강제품목을 성격이 동일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·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유사한 카테고리별로 구분하여 기재한다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 </a:t>
              </a:r>
            </a:p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카테고리는 직접제조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위탁생산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재판매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제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3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자 공급 등 공급방식에 따라 구분하는 방식을 사용할 수 있고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개별 가맹사업의 특성에 따라 가격 결정의 특성을 더욱 잘 구분할 수 있는 방식이 있다면 이를 변형하여 사용하거나 새로운 카테고리를 정해 사용해도 무방하다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 </a:t>
              </a:r>
            </a:p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한편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공급가격 결정기준은 개별 구입강제품목별로 각각 기재하는 것이 가장 바람직하지만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카테고리 내에서 결정기준이 동일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·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유사한 품목들을 묶어서 한꺼번에 기재하는 것도 가능하다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</a:t>
              </a:r>
              <a:endParaRPr lang="ko-KR" altLang="en-US" sz="18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51DBFBBF-CBC1-42D9-B70E-CCD27440A10E}"/>
              </a:ext>
            </a:extLst>
          </p:cNvPr>
          <p:cNvSpPr/>
          <p:nvPr/>
        </p:nvSpPr>
        <p:spPr>
          <a:xfrm>
            <a:off x="818943" y="2112629"/>
            <a:ext cx="10685702" cy="322887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885331-F7E3-4392-9CA3-1B7DB98B6D66}"/>
              </a:ext>
            </a:extLst>
          </p:cNvPr>
          <p:cNvSpPr txBox="1"/>
          <p:nvPr/>
        </p:nvSpPr>
        <p:spPr>
          <a:xfrm>
            <a:off x="5018794" y="1767981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&lt; </a:t>
            </a:r>
            <a:r>
              <a:rPr lang="ko-KR" altLang="en-US" dirty="0"/>
              <a:t>가이드라인 발췌 </a:t>
            </a:r>
            <a:r>
              <a:rPr lang="en-US" altLang="ko-KR" dirty="0"/>
              <a:t>&gt;</a:t>
            </a:r>
            <a:endParaRPr lang="ko-KR" alt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098B8EA-1005-4DF8-8AD1-AAE24FB049E6}"/>
              </a:ext>
            </a:extLst>
          </p:cNvPr>
          <p:cNvSpPr txBox="1"/>
          <p:nvPr/>
        </p:nvSpPr>
        <p:spPr>
          <a:xfrm>
            <a:off x="1064405" y="5358519"/>
            <a:ext cx="10808115" cy="469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1600" marR="0" indent="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70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• </a:t>
            </a:r>
            <a:r>
              <a:rPr lang="ko-KR" altLang="en-US" kern="0" dirty="0">
                <a:solidFill>
                  <a:srgbClr val="000000"/>
                </a:solidFill>
                <a:latin typeface="a시월구일1" panose="02020600000000000000" pitchFamily="18" charset="-127"/>
                <a:ea typeface="a시월구일1" panose="02020600000000000000" pitchFamily="18" charset="-127"/>
              </a:rPr>
              <a:t>카테고리별로 기재하더라도 누락되는 품목이 없도록 유의하여야 함</a:t>
            </a:r>
            <a:endParaRPr lang="en-US" altLang="ko-KR" sz="1800" kern="0" spc="0" dirty="0">
              <a:solidFill>
                <a:srgbClr val="000000"/>
              </a:solidFill>
              <a:effectLst/>
              <a:latin typeface="a시월구일1" panose="02020600000000000000" pitchFamily="18" charset="-127"/>
              <a:ea typeface="a시월구일1" panose="02020600000000000000" pitchFamily="18" charset="-127"/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998E8CA4-42EB-4DA1-BD22-24FEDA2CE6C1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426430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286F6574-D0CC-4BB6-B077-3B59553A61D6}"/>
              </a:ext>
            </a:extLst>
          </p:cNvPr>
          <p:cNvSpPr txBox="1"/>
          <p:nvPr/>
        </p:nvSpPr>
        <p:spPr>
          <a:xfrm>
            <a:off x="308344" y="291562"/>
            <a:ext cx="42643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공급가격 산정방식 계약서 기재 방식</a:t>
            </a:r>
            <a:endParaRPr lang="en-US" altLang="ko-KR" sz="2000" dirty="0">
              <a:ln>
                <a:solidFill>
                  <a:schemeClr val="tx1">
                    <a:alpha val="0"/>
                  </a:schemeClr>
                </a:solidFill>
              </a:ln>
              <a:latin typeface="a시월구일1" panose="02020600000000000000" pitchFamily="18" charset="-127"/>
              <a:ea typeface="a시월구일1" panose="02020600000000000000" pitchFamily="18" charset="-127"/>
            </a:endParaRPr>
          </a:p>
        </p:txBody>
      </p:sp>
      <p:sp>
        <p:nvSpPr>
          <p:cNvPr id="17" name="슬라이드 번호 개체 틀 1">
            <a:extLst>
              <a:ext uri="{FF2B5EF4-FFF2-40B4-BE49-F238E27FC236}">
                <a16:creationId xmlns:a16="http://schemas.microsoft.com/office/drawing/2014/main" id="{DB06AA09-94E3-4A22-B34C-5CA038291196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21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762788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038AD3B1-B4BF-43F9-BC74-F8024591A799}"/>
              </a:ext>
            </a:extLst>
          </p:cNvPr>
          <p:cNvGrpSpPr/>
          <p:nvPr/>
        </p:nvGrpSpPr>
        <p:grpSpPr>
          <a:xfrm>
            <a:off x="420106" y="1123332"/>
            <a:ext cx="11351787" cy="5285935"/>
            <a:chOff x="458724" y="3749553"/>
            <a:chExt cx="11351787" cy="4138679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DD409EA-15FC-4FF4-850C-FCA67F174541}"/>
                </a:ext>
              </a:extLst>
            </p:cNvPr>
            <p:cNvSpPr/>
            <p:nvPr/>
          </p:nvSpPr>
          <p:spPr>
            <a:xfrm>
              <a:off x="458724" y="3749553"/>
              <a:ext cx="11351787" cy="41386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B6D4A2B0-15B1-481F-89CA-255639EE2F89}"/>
                </a:ext>
              </a:extLst>
            </p:cNvPr>
            <p:cNvCxnSpPr>
              <a:cxnSpLocks/>
            </p:cNvCxnSpPr>
            <p:nvPr/>
          </p:nvCxnSpPr>
          <p:spPr>
            <a:xfrm>
              <a:off x="857561" y="4272739"/>
              <a:ext cx="10825661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5D9C9F1-1C1B-4963-848D-52455171BA8C}"/>
                </a:ext>
              </a:extLst>
            </p:cNvPr>
            <p:cNvSpPr txBox="1"/>
            <p:nvPr/>
          </p:nvSpPr>
          <p:spPr>
            <a:xfrm>
              <a:off x="857561" y="3815442"/>
              <a:ext cx="10948831" cy="4096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4. </a:t>
              </a:r>
              <a:r>
                <a:rPr lang="ko-KR" altLang="en-US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구입강제품목의 공급가격 및 공급가격 결정기준 변경 사유 및 주기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63D0002-0907-44F6-8DDB-A162BDE9D65C}"/>
                </a:ext>
              </a:extLst>
            </p:cNvPr>
            <p:cNvSpPr txBox="1"/>
            <p:nvPr/>
          </p:nvSpPr>
          <p:spPr>
            <a:xfrm>
              <a:off x="803688" y="4661335"/>
              <a:ext cx="10825661" cy="17878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구입강제품목 공급가격 및 공급가격 결정기준의 변경 또한 다양한 요인에 의해 이루어질 수 있으므로 변경사유 및 주기를 구체적으로 기재하기는 어렵다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 </a:t>
              </a:r>
            </a:p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그러나 가맹점사업자의 예측 가능성 확보 및 가맹본부에 의한 일방적이고 잦은 가격 인상을 방지하기 위해 공급가격 및 공급가격 결정기준이 변경될 수 있는 조건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(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예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: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제조원가의 변화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물류비용 변화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가맹점사업자 원가율 변화 등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)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을 계약서에 기재해야 하고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변동 주기가 있다면 이를 기재하는 것이 바람직하다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</a:t>
              </a:r>
              <a:endParaRPr lang="ko-KR" altLang="en-US" sz="18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51DBFBBF-CBC1-42D9-B70E-CCD27440A10E}"/>
              </a:ext>
            </a:extLst>
          </p:cNvPr>
          <p:cNvSpPr/>
          <p:nvPr/>
        </p:nvSpPr>
        <p:spPr>
          <a:xfrm>
            <a:off x="818943" y="2248677"/>
            <a:ext cx="10825661" cy="241662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885331-F7E3-4392-9CA3-1B7DB98B6D66}"/>
              </a:ext>
            </a:extLst>
          </p:cNvPr>
          <p:cNvSpPr txBox="1"/>
          <p:nvPr/>
        </p:nvSpPr>
        <p:spPr>
          <a:xfrm>
            <a:off x="5113708" y="189604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&lt; </a:t>
            </a:r>
            <a:r>
              <a:rPr lang="ko-KR" altLang="en-US" dirty="0"/>
              <a:t>가이드라인 발췌 </a:t>
            </a:r>
            <a:r>
              <a:rPr lang="en-US" altLang="ko-KR" dirty="0"/>
              <a:t>&gt;</a:t>
            </a:r>
            <a:endParaRPr lang="ko-KR" altLang="en-US" dirty="0"/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FB227907-601E-4528-9817-2A15B3931505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426430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C1D7B863-7443-4022-B22E-BAD50D180BE0}"/>
              </a:ext>
            </a:extLst>
          </p:cNvPr>
          <p:cNvSpPr txBox="1"/>
          <p:nvPr/>
        </p:nvSpPr>
        <p:spPr>
          <a:xfrm>
            <a:off x="308344" y="291562"/>
            <a:ext cx="42643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공급가격 산정방식 계약서 기재 방식</a:t>
            </a:r>
            <a:endParaRPr lang="en-US" altLang="ko-KR" sz="2000" dirty="0">
              <a:ln>
                <a:solidFill>
                  <a:schemeClr val="tx1">
                    <a:alpha val="0"/>
                  </a:schemeClr>
                </a:solidFill>
              </a:ln>
              <a:latin typeface="a시월구일1" panose="02020600000000000000" pitchFamily="18" charset="-127"/>
              <a:ea typeface="a시월구일1" panose="02020600000000000000" pitchFamily="18" charset="-127"/>
            </a:endParaRPr>
          </a:p>
        </p:txBody>
      </p:sp>
      <p:sp>
        <p:nvSpPr>
          <p:cNvPr id="12" name="슬라이드 번호 개체 틀 1">
            <a:extLst>
              <a:ext uri="{FF2B5EF4-FFF2-40B4-BE49-F238E27FC236}">
                <a16:creationId xmlns:a16="http://schemas.microsoft.com/office/drawing/2014/main" id="{4F3D0D33-82A3-4033-A862-50F0CB7F659B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22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64065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038AD3B1-B4BF-43F9-BC74-F8024591A799}"/>
              </a:ext>
            </a:extLst>
          </p:cNvPr>
          <p:cNvGrpSpPr/>
          <p:nvPr/>
        </p:nvGrpSpPr>
        <p:grpSpPr>
          <a:xfrm>
            <a:off x="420106" y="1123332"/>
            <a:ext cx="11351787" cy="5285935"/>
            <a:chOff x="458724" y="3749553"/>
            <a:chExt cx="11351787" cy="4138679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DD409EA-15FC-4FF4-850C-FCA67F174541}"/>
                </a:ext>
              </a:extLst>
            </p:cNvPr>
            <p:cNvSpPr/>
            <p:nvPr/>
          </p:nvSpPr>
          <p:spPr>
            <a:xfrm>
              <a:off x="458724" y="3749553"/>
              <a:ext cx="11351787" cy="41386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B6D4A2B0-15B1-481F-89CA-255639EE2F89}"/>
                </a:ext>
              </a:extLst>
            </p:cNvPr>
            <p:cNvCxnSpPr/>
            <p:nvPr/>
          </p:nvCxnSpPr>
          <p:spPr>
            <a:xfrm>
              <a:off x="857561" y="4272739"/>
              <a:ext cx="10661857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5D9C9F1-1C1B-4963-848D-52455171BA8C}"/>
                </a:ext>
              </a:extLst>
            </p:cNvPr>
            <p:cNvSpPr txBox="1"/>
            <p:nvPr/>
          </p:nvSpPr>
          <p:spPr>
            <a:xfrm>
              <a:off x="857561" y="3815442"/>
              <a:ext cx="8789586" cy="4096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5. </a:t>
              </a:r>
              <a:r>
                <a:rPr lang="ko-KR" altLang="en-US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구입강제품목의 공급가격 결정기준의 예외사유 기재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63D0002-0907-44F6-8DDB-A162BDE9D65C}"/>
                </a:ext>
              </a:extLst>
            </p:cNvPr>
            <p:cNvSpPr txBox="1"/>
            <p:nvPr/>
          </p:nvSpPr>
          <p:spPr>
            <a:xfrm>
              <a:off x="803688" y="4661335"/>
              <a:ext cx="10661857" cy="10452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01600" marR="0" indent="0" algn="just" fontAlgn="base" latinLnBrk="1">
                <a:lnSpc>
                  <a:spcPct val="155000"/>
                </a:lnSpc>
                <a:spcBef>
                  <a:spcPts val="0"/>
                </a:spcBef>
                <a:spcAft>
                  <a:spcPts val="700"/>
                </a:spcAft>
              </a:pP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가맹본부는 천재지변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전쟁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, 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전염병의 창궐 등 </a:t>
              </a:r>
              <a:r>
                <a:rPr lang="ko-KR" altLang="en-US" sz="1800" kern="0" spc="-10" dirty="0" err="1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통제불가능한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 사유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(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불가항력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)</a:t>
              </a:r>
              <a:r>
                <a:rPr lang="ko-KR" altLang="en-US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로 인한 수급불안정 및 가격 급등과 같이 공급가격 결정기준에 따르지 않고 공급가격이 결정될 수 있는 예외 사유가 있다면 이에 대하여 구체적으로 기재하여야 한다</a:t>
              </a:r>
              <a:r>
                <a:rPr lang="en-US" altLang="ko-KR" sz="1800" kern="0" spc="-10" dirty="0">
                  <a:solidFill>
                    <a:srgbClr val="000000"/>
                  </a:solidFill>
                  <a:effectLst/>
                  <a:latin typeface="a시월구일1" panose="02020600000000000000" pitchFamily="18" charset="-127"/>
                  <a:ea typeface="a시월구일1" panose="02020600000000000000" pitchFamily="18" charset="-127"/>
                </a:rPr>
                <a:t>.</a:t>
              </a:r>
              <a:endParaRPr lang="ko-KR" altLang="en-US" sz="18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51DBFBBF-CBC1-42D9-B70E-CCD27440A10E}"/>
              </a:ext>
            </a:extLst>
          </p:cNvPr>
          <p:cNvSpPr/>
          <p:nvPr/>
        </p:nvSpPr>
        <p:spPr>
          <a:xfrm>
            <a:off x="818943" y="2248678"/>
            <a:ext cx="10661857" cy="15395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885331-F7E3-4392-9CA3-1B7DB98B6D66}"/>
              </a:ext>
            </a:extLst>
          </p:cNvPr>
          <p:cNvSpPr txBox="1"/>
          <p:nvPr/>
        </p:nvSpPr>
        <p:spPr>
          <a:xfrm>
            <a:off x="5113708" y="189604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&lt; </a:t>
            </a:r>
            <a:r>
              <a:rPr lang="ko-KR" altLang="en-US" dirty="0"/>
              <a:t>가이드라인 발췌 </a:t>
            </a:r>
            <a:r>
              <a:rPr lang="en-US" altLang="ko-KR" dirty="0"/>
              <a:t>&gt;</a:t>
            </a:r>
            <a:endParaRPr lang="ko-KR" altLang="en-US" dirty="0"/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68EDCD1C-11A2-4C71-ADDB-55DCCED3660E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426430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60460170-9A5F-4321-A11B-A0C816F472F5}"/>
              </a:ext>
            </a:extLst>
          </p:cNvPr>
          <p:cNvSpPr txBox="1"/>
          <p:nvPr/>
        </p:nvSpPr>
        <p:spPr>
          <a:xfrm>
            <a:off x="308344" y="291562"/>
            <a:ext cx="42643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공급가격 산정방식 계약서 기재 방식</a:t>
            </a:r>
            <a:endParaRPr lang="en-US" altLang="ko-KR" sz="2000" dirty="0">
              <a:ln>
                <a:solidFill>
                  <a:schemeClr val="tx1">
                    <a:alpha val="0"/>
                  </a:schemeClr>
                </a:solidFill>
              </a:ln>
              <a:latin typeface="a시월구일1" panose="02020600000000000000" pitchFamily="18" charset="-127"/>
              <a:ea typeface="a시월구일1" panose="02020600000000000000" pitchFamily="18" charset="-127"/>
            </a:endParaRPr>
          </a:p>
        </p:txBody>
      </p:sp>
      <p:sp>
        <p:nvSpPr>
          <p:cNvPr id="12" name="슬라이드 번호 개체 틀 1">
            <a:extLst>
              <a:ext uri="{FF2B5EF4-FFF2-40B4-BE49-F238E27FC236}">
                <a16:creationId xmlns:a16="http://schemas.microsoft.com/office/drawing/2014/main" id="{C39BFCD8-7195-4B18-9839-D8BED8DE7F17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23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52072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038AD3B1-B4BF-43F9-BC74-F8024591A799}"/>
              </a:ext>
            </a:extLst>
          </p:cNvPr>
          <p:cNvGrpSpPr/>
          <p:nvPr/>
        </p:nvGrpSpPr>
        <p:grpSpPr>
          <a:xfrm>
            <a:off x="420106" y="1142859"/>
            <a:ext cx="11351787" cy="3395276"/>
            <a:chOff x="458724" y="3749554"/>
            <a:chExt cx="11351787" cy="2658367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DD409EA-15FC-4FF4-850C-FCA67F174541}"/>
                </a:ext>
              </a:extLst>
            </p:cNvPr>
            <p:cNvSpPr/>
            <p:nvPr/>
          </p:nvSpPr>
          <p:spPr>
            <a:xfrm>
              <a:off x="458724" y="3749554"/>
              <a:ext cx="11351787" cy="26583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508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B6D4A2B0-15B1-481F-89CA-255639EE2F89}"/>
                </a:ext>
              </a:extLst>
            </p:cNvPr>
            <p:cNvCxnSpPr/>
            <p:nvPr/>
          </p:nvCxnSpPr>
          <p:spPr>
            <a:xfrm>
              <a:off x="857561" y="4272739"/>
              <a:ext cx="10661857" cy="0"/>
            </a:xfrm>
            <a:prstGeom prst="line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5D9C9F1-1C1B-4963-848D-52455171BA8C}"/>
                </a:ext>
              </a:extLst>
            </p:cNvPr>
            <p:cNvSpPr txBox="1"/>
            <p:nvPr/>
          </p:nvSpPr>
          <p:spPr>
            <a:xfrm>
              <a:off x="5329920" y="3829605"/>
              <a:ext cx="1717137" cy="4096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3" panose="02020600000000000000" pitchFamily="18" charset="-127"/>
                  <a:ea typeface="a시월구일3" panose="02020600000000000000" pitchFamily="18" charset="-127"/>
                </a:rPr>
                <a:t>기재 방법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63D0002-0907-44F6-8DDB-A162BDE9D65C}"/>
                </a:ext>
              </a:extLst>
            </p:cNvPr>
            <p:cNvSpPr txBox="1"/>
            <p:nvPr/>
          </p:nvSpPr>
          <p:spPr>
            <a:xfrm>
              <a:off x="768143" y="4587126"/>
              <a:ext cx="10751275" cy="15639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ko-KR" altLang="en-US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가맹계약서 본문 또는 별지로 포함시키는 방법</a:t>
              </a:r>
              <a:endParaRPr lang="en-US" altLang="ko-KR" sz="2400" spc="-130" dirty="0">
                <a:latin typeface="a시월구일2" panose="02020600000000000000" pitchFamily="18" charset="-127"/>
                <a:ea typeface="a시월구일2" panose="02020600000000000000" pitchFamily="18" charset="-127"/>
              </a:endParaRPr>
            </a:p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en-US" altLang="ko-KR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POS</a:t>
              </a:r>
              <a:r>
                <a:rPr lang="ko-KR" altLang="en-US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나 전자매체의 공지정보 제공으로 갈음하는 방법</a:t>
              </a:r>
              <a:endParaRPr lang="en-US" altLang="ko-KR" sz="2400" spc="-130" dirty="0">
                <a:latin typeface="a시월구일2" panose="02020600000000000000" pitchFamily="18" charset="-127"/>
                <a:ea typeface="a시월구일2" panose="02020600000000000000" pitchFamily="18" charset="-127"/>
              </a:endParaRPr>
            </a:p>
            <a:p>
              <a:pPr marL="342900" indent="-342900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buFont typeface="+mj-lt"/>
                <a:buAutoNum type="arabicPeriod" startAt="3"/>
              </a:pPr>
              <a:r>
                <a:rPr lang="ko-KR" altLang="en-US" sz="2400" spc="-130" dirty="0">
                  <a:latin typeface="a시월구일2" panose="02020600000000000000" pitchFamily="18" charset="-127"/>
                  <a:ea typeface="a시월구일2" panose="02020600000000000000" pitchFamily="18" charset="-127"/>
                </a:rPr>
                <a:t>기타 방법</a:t>
              </a:r>
              <a:endParaRPr lang="en-US" altLang="ko-KR" sz="2400" spc="-130" dirty="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72CE3AF7-9535-4DEA-A0AF-46A7D3898E8C}"/>
              </a:ext>
            </a:extLst>
          </p:cNvPr>
          <p:cNvSpPr txBox="1"/>
          <p:nvPr/>
        </p:nvSpPr>
        <p:spPr>
          <a:xfrm>
            <a:off x="1652391" y="4782096"/>
            <a:ext cx="9210342" cy="99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1600" marR="0" indent="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70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방법은 포괄적으로 선택 가능하지만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,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 가맹계약서 제공 시점에 관련 정보가 제공되어야 함</a:t>
            </a:r>
            <a:endParaRPr lang="en-US" altLang="ko-KR" kern="0" dirty="0">
              <a:solidFill>
                <a:srgbClr val="000000"/>
              </a:solidFill>
              <a:latin typeface="a시월구일1" panose="02020600000000000000" pitchFamily="18" charset="-127"/>
              <a:ea typeface="a시월구일1" panose="02020600000000000000" pitchFamily="18" charset="-127"/>
            </a:endParaRPr>
          </a:p>
          <a:p>
            <a:pPr marL="101600" marR="0" indent="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70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전달하는 정보의 내용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(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현실 부합여부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예측가능성 부여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)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a시월구일1" panose="02020600000000000000" pitchFamily="18" charset="-127"/>
                <a:ea typeface="a시월구일1" panose="02020600000000000000" pitchFamily="18" charset="-127"/>
              </a:rPr>
              <a:t>과 계약서 포섭 여부가 중요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</a:endParaRPr>
          </a:p>
        </p:txBody>
      </p:sp>
      <p:sp>
        <p:nvSpPr>
          <p:cNvPr id="2" name="화살표: 오른쪽 1">
            <a:extLst>
              <a:ext uri="{FF2B5EF4-FFF2-40B4-BE49-F238E27FC236}">
                <a16:creationId xmlns:a16="http://schemas.microsoft.com/office/drawing/2014/main" id="{CE2D392D-8D55-414F-8C53-C69AA5FFCC7E}"/>
              </a:ext>
            </a:extLst>
          </p:cNvPr>
          <p:cNvSpPr/>
          <p:nvPr/>
        </p:nvSpPr>
        <p:spPr>
          <a:xfrm>
            <a:off x="944129" y="5081828"/>
            <a:ext cx="576000" cy="396000"/>
          </a:xfrm>
          <a:prstGeom prst="rightArrow">
            <a:avLst/>
          </a:prstGeom>
          <a:gradFill flip="none" rotWithShape="1">
            <a:gsLst>
              <a:gs pos="0">
                <a:srgbClr val="2F8D5E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70B72DAD-3BC7-4AA5-A9F1-D1F15FE049FF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426430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C3B16E40-47FF-4581-9AB4-763BE97580E0}"/>
              </a:ext>
            </a:extLst>
          </p:cNvPr>
          <p:cNvSpPr txBox="1"/>
          <p:nvPr/>
        </p:nvSpPr>
        <p:spPr>
          <a:xfrm>
            <a:off x="308344" y="291562"/>
            <a:ext cx="42643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공급가격 산정방식 계약서 기재 방식</a:t>
            </a:r>
            <a:endParaRPr lang="en-US" altLang="ko-KR" sz="2000" dirty="0">
              <a:ln>
                <a:solidFill>
                  <a:schemeClr val="tx1">
                    <a:alpha val="0"/>
                  </a:schemeClr>
                </a:solidFill>
              </a:ln>
              <a:latin typeface="a시월구일1" panose="02020600000000000000" pitchFamily="18" charset="-127"/>
              <a:ea typeface="a시월구일1" panose="02020600000000000000" pitchFamily="18" charset="-127"/>
            </a:endParaRPr>
          </a:p>
        </p:txBody>
      </p:sp>
      <p:sp>
        <p:nvSpPr>
          <p:cNvPr id="15" name="슬라이드 번호 개체 틀 1">
            <a:extLst>
              <a:ext uri="{FF2B5EF4-FFF2-40B4-BE49-F238E27FC236}">
                <a16:creationId xmlns:a16="http://schemas.microsoft.com/office/drawing/2014/main" id="{A9AC9A8C-A0F1-4B76-8341-C9072453F2F3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24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80762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id="{D21DC18A-3476-44E9-9744-26DB310B169F}"/>
              </a:ext>
            </a:extLst>
          </p:cNvPr>
          <p:cNvGrpSpPr/>
          <p:nvPr/>
        </p:nvGrpSpPr>
        <p:grpSpPr>
          <a:xfrm>
            <a:off x="3451123" y="2128751"/>
            <a:ext cx="7287760" cy="1692771"/>
            <a:chOff x="3472388" y="1820407"/>
            <a:chExt cx="7287760" cy="1692771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3E8BD66-3275-4672-B647-E4871EAEBC65}"/>
                </a:ext>
              </a:extLst>
            </p:cNvPr>
            <p:cNvSpPr txBox="1"/>
            <p:nvPr/>
          </p:nvSpPr>
          <p:spPr>
            <a:xfrm>
              <a:off x="10111562" y="1820407"/>
              <a:ext cx="64858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5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a시월구일4" panose="02020600000000000000" pitchFamily="18" charset="-127"/>
                  <a:ea typeface="a시월구일4" panose="02020600000000000000" pitchFamily="18" charset="-127"/>
                </a:rPr>
                <a:t>4</a:t>
              </a:r>
              <a:endParaRPr lang="ko-KR" altLang="en-US" sz="54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시월구일4" panose="02020600000000000000" pitchFamily="18" charset="-127"/>
                <a:ea typeface="a시월구일4" panose="02020600000000000000" pitchFamily="18" charset="-127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BC4C55C-8AB1-4C0D-967D-C32A7558576C}"/>
                </a:ext>
              </a:extLst>
            </p:cNvPr>
            <p:cNvSpPr txBox="1"/>
            <p:nvPr/>
          </p:nvSpPr>
          <p:spPr>
            <a:xfrm flipH="1">
              <a:off x="3472388" y="2743737"/>
              <a:ext cx="7287760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4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a시월구일3" panose="02020600000000000000" pitchFamily="18" charset="-127"/>
                  <a:ea typeface="a시월구일3" panose="02020600000000000000" pitchFamily="18" charset="-127"/>
                </a:rPr>
                <a:t>FAQ</a:t>
              </a:r>
              <a:endParaRPr lang="ko-KR" altLang="en-US" sz="44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시월구일3" panose="02020600000000000000" pitchFamily="18" charset="-127"/>
                <a:ea typeface="a시월구일3" panose="02020600000000000000" pitchFamily="18" charset="-127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5A79D770-1AA6-4251-A230-AAA6241CEA46}"/>
              </a:ext>
            </a:extLst>
          </p:cNvPr>
          <p:cNvSpPr txBox="1"/>
          <p:nvPr/>
        </p:nvSpPr>
        <p:spPr>
          <a:xfrm>
            <a:off x="308344" y="291562"/>
            <a:ext cx="3860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 가이드라인 설명회</a:t>
            </a:r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1E93C17C-C0F0-4AFF-8CD2-1481FF2B5D43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3860352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그림 20">
            <a:extLst>
              <a:ext uri="{FF2B5EF4-FFF2-40B4-BE49-F238E27FC236}">
                <a16:creationId xmlns:a16="http://schemas.microsoft.com/office/drawing/2014/main" id="{B62AEB13-3270-4DA7-824F-A1003DD3B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sp>
        <p:nvSpPr>
          <p:cNvPr id="8" name="슬라이드 번호 개체 틀 1">
            <a:extLst>
              <a:ext uri="{FF2B5EF4-FFF2-40B4-BE49-F238E27FC236}">
                <a16:creationId xmlns:a16="http://schemas.microsoft.com/office/drawing/2014/main" id="{3CF9E151-1D31-4EBB-BCE1-8FEAF4405402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25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303476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>
            <a:cxnSpLocks/>
          </p:cNvCxnSpPr>
          <p:nvPr/>
        </p:nvCxnSpPr>
        <p:spPr>
          <a:xfrm>
            <a:off x="308344" y="255181"/>
            <a:ext cx="97012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8344" y="291562"/>
            <a:ext cx="6569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FAQ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37" name="그룹 36"/>
          <p:cNvGrpSpPr/>
          <p:nvPr/>
        </p:nvGrpSpPr>
        <p:grpSpPr>
          <a:xfrm>
            <a:off x="0" y="926649"/>
            <a:ext cx="12192000" cy="1062598"/>
            <a:chOff x="0" y="926649"/>
            <a:chExt cx="12192000" cy="1062598"/>
          </a:xfrm>
        </p:grpSpPr>
        <p:sp>
          <p:nvSpPr>
            <p:cNvPr id="2" name="직사각형 1"/>
            <p:cNvSpPr/>
            <p:nvPr/>
          </p:nvSpPr>
          <p:spPr>
            <a:xfrm>
              <a:off x="0" y="926649"/>
              <a:ext cx="12192000" cy="1062598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tx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892544" y="1072290"/>
              <a:ext cx="8048256" cy="5816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en-US" altLang="ko-KR" sz="2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Q. </a:t>
              </a:r>
              <a:r>
                <a:rPr lang="ko-KR" altLang="en-US" sz="2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가이드라인에 예시한 대로만 기재하여야 하나요</a:t>
              </a:r>
              <a:r>
                <a:rPr lang="en-US" altLang="ko-KR" sz="2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?</a:t>
              </a:r>
              <a:endParaRPr lang="en-US" altLang="ko-KR" sz="2000" dirty="0"/>
            </a:p>
          </p:txBody>
        </p:sp>
      </p:grp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03E2F6E-0832-439B-B943-7CEA2DA756C1}"/>
              </a:ext>
            </a:extLst>
          </p:cNvPr>
          <p:cNvSpPr/>
          <p:nvPr/>
        </p:nvSpPr>
        <p:spPr>
          <a:xfrm>
            <a:off x="683169" y="2327340"/>
            <a:ext cx="10825661" cy="345837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B7EC4A-2169-476B-A54A-1EF24BC785E8}"/>
              </a:ext>
            </a:extLst>
          </p:cNvPr>
          <p:cNvSpPr txBox="1"/>
          <p:nvPr/>
        </p:nvSpPr>
        <p:spPr>
          <a:xfrm>
            <a:off x="781866" y="2519990"/>
            <a:ext cx="1071586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/>
              <a:t>그렇지 않습니다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가이드라인은 개정 법 시행에 따라 기재 </a:t>
            </a:r>
            <a:r>
              <a:rPr lang="ko-KR" altLang="en-US" sz="2000" dirty="0" err="1"/>
              <a:t>해야하는</a:t>
            </a:r>
            <a:r>
              <a:rPr lang="ko-KR" altLang="en-US" sz="2000" dirty="0"/>
              <a:t> 구입강제품목의 종류와 공급가격 산정방식의 바람직한 기재 방식을 예시한 것입니다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가이드라인의 예시를 그대로 사용할 필요는 없고</a:t>
            </a:r>
            <a:r>
              <a:rPr lang="en-US" altLang="ko-KR" sz="2000" dirty="0"/>
              <a:t>, </a:t>
            </a:r>
            <a:r>
              <a:rPr lang="ko-KR" altLang="en-US" sz="2000" dirty="0"/>
              <a:t>현재 가맹본부가 활용하고 있는 방식을 기재하면 됩니다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다만</a:t>
            </a:r>
            <a:r>
              <a:rPr lang="en-US" altLang="ko-KR" sz="2000" dirty="0"/>
              <a:t>, </a:t>
            </a:r>
            <a:r>
              <a:rPr lang="ko-KR" altLang="en-US" sz="2000" dirty="0"/>
              <a:t>지나치게 추상적으로 기재해 가맹점사업자가 공급가격 산정방식을 전혀 알 수 없는 경우 등 개정 가맹사업법의 취지에 반하는 계약서 기재는 법 위반이 될 수 있습니다</a:t>
            </a:r>
            <a:r>
              <a:rPr lang="en-US" altLang="ko-KR" sz="2000" dirty="0"/>
              <a:t>.</a:t>
            </a:r>
            <a:endParaRPr lang="ko-KR" altLang="en-US" sz="2000" dirty="0"/>
          </a:p>
        </p:txBody>
      </p:sp>
      <p:sp>
        <p:nvSpPr>
          <p:cNvPr id="11" name="슬라이드 번호 개체 틀 1">
            <a:extLst>
              <a:ext uri="{FF2B5EF4-FFF2-40B4-BE49-F238E27FC236}">
                <a16:creationId xmlns:a16="http://schemas.microsoft.com/office/drawing/2014/main" id="{B38B82A6-047F-4DB4-9448-5AC59F5E4B5A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26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27218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37" name="그룹 36"/>
          <p:cNvGrpSpPr/>
          <p:nvPr/>
        </p:nvGrpSpPr>
        <p:grpSpPr>
          <a:xfrm>
            <a:off x="0" y="926649"/>
            <a:ext cx="12192000" cy="1062598"/>
            <a:chOff x="0" y="926649"/>
            <a:chExt cx="12192000" cy="1062598"/>
          </a:xfrm>
        </p:grpSpPr>
        <p:sp>
          <p:nvSpPr>
            <p:cNvPr id="2" name="직사각형 1"/>
            <p:cNvSpPr/>
            <p:nvPr/>
          </p:nvSpPr>
          <p:spPr>
            <a:xfrm>
              <a:off x="0" y="926649"/>
              <a:ext cx="12192000" cy="1062598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tx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892543" y="1072290"/>
              <a:ext cx="11062389" cy="5613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en-US" altLang="ko-KR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Q. </a:t>
              </a:r>
              <a:r>
                <a:rPr lang="ko-KR" altLang="en-US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구입강제품목의 종류와 가격 등을 변경할 때마다 계약서를 다시 작성해야 하나요</a:t>
              </a:r>
              <a:r>
                <a:rPr lang="en-US" altLang="ko-KR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?</a:t>
              </a:r>
              <a:endParaRPr lang="en-US" altLang="ko-KR" sz="2300" dirty="0"/>
            </a:p>
          </p:txBody>
        </p:sp>
      </p:grp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03E2F6E-0832-439B-B943-7CEA2DA756C1}"/>
              </a:ext>
            </a:extLst>
          </p:cNvPr>
          <p:cNvSpPr/>
          <p:nvPr/>
        </p:nvSpPr>
        <p:spPr>
          <a:xfrm>
            <a:off x="683169" y="2327339"/>
            <a:ext cx="10825661" cy="326066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B7EC4A-2169-476B-A54A-1EF24BC785E8}"/>
              </a:ext>
            </a:extLst>
          </p:cNvPr>
          <p:cNvSpPr txBox="1"/>
          <p:nvPr/>
        </p:nvSpPr>
        <p:spPr>
          <a:xfrm>
            <a:off x="781866" y="2519990"/>
            <a:ext cx="1072696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/>
              <a:t>원칙적으로는 그렇습니다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다만 변경이 잦거나</a:t>
            </a:r>
            <a:r>
              <a:rPr lang="en-US" altLang="ko-KR" sz="2000" dirty="0"/>
              <a:t>, </a:t>
            </a:r>
            <a:r>
              <a:rPr lang="ko-KR" altLang="en-US" sz="2000" dirty="0"/>
              <a:t>가맹점주가 많아 계약서를 수정하기 어려운 경우가 많습니다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이에 따라 변경 사항을 별지로 작성해 내용 변경 시 별지만을 다시 제공하거나</a:t>
            </a:r>
            <a:r>
              <a:rPr lang="en-US" altLang="ko-KR" sz="2000" dirty="0"/>
              <a:t>,</a:t>
            </a:r>
          </a:p>
          <a:p>
            <a:r>
              <a:rPr lang="ko-KR" altLang="en-US" sz="2000" dirty="0"/>
              <a:t>전자매체 등을 활용하여 수정사항을 공지하는 방식 또한 제시하였습니다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다만 이 경우에 가맹본부의 구입강제품목 거래조건의 변경 권한에 관한 근거와</a:t>
            </a:r>
            <a:r>
              <a:rPr lang="en-US" altLang="ko-KR" sz="2000" dirty="0"/>
              <a:t>,</a:t>
            </a:r>
          </a:p>
          <a:p>
            <a:r>
              <a:rPr lang="ko-KR" altLang="en-US" sz="2000" dirty="0"/>
              <a:t>공지된 사항이 가맹계약서의 내용에 포함된다는 것을 명확히 하여야 합니다</a:t>
            </a:r>
            <a:r>
              <a:rPr lang="en-US" altLang="ko-KR" sz="2000" dirty="0"/>
              <a:t>.</a:t>
            </a:r>
            <a:endParaRPr lang="ko-KR" altLang="en-US" sz="2000" dirty="0"/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83653E81-B3FC-4CF5-A0A8-97D6B436468C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97012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485F1B0-4247-41A9-BDF3-89C653F5F23A}"/>
              </a:ext>
            </a:extLst>
          </p:cNvPr>
          <p:cNvSpPr txBox="1"/>
          <p:nvPr/>
        </p:nvSpPr>
        <p:spPr>
          <a:xfrm>
            <a:off x="308344" y="291562"/>
            <a:ext cx="6569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FAQ</a:t>
            </a:r>
          </a:p>
        </p:txBody>
      </p:sp>
      <p:sp>
        <p:nvSpPr>
          <p:cNvPr id="14" name="슬라이드 번호 개체 틀 1">
            <a:extLst>
              <a:ext uri="{FF2B5EF4-FFF2-40B4-BE49-F238E27FC236}">
                <a16:creationId xmlns:a16="http://schemas.microsoft.com/office/drawing/2014/main" id="{DE6B5E64-9B01-4112-B297-773C8837C070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27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809768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37" name="그룹 36"/>
          <p:cNvGrpSpPr/>
          <p:nvPr/>
        </p:nvGrpSpPr>
        <p:grpSpPr>
          <a:xfrm>
            <a:off x="0" y="926649"/>
            <a:ext cx="12192000" cy="1062598"/>
            <a:chOff x="0" y="926649"/>
            <a:chExt cx="12192000" cy="1062598"/>
          </a:xfrm>
        </p:grpSpPr>
        <p:sp>
          <p:nvSpPr>
            <p:cNvPr id="2" name="직사각형 1"/>
            <p:cNvSpPr/>
            <p:nvPr/>
          </p:nvSpPr>
          <p:spPr>
            <a:xfrm>
              <a:off x="0" y="926649"/>
              <a:ext cx="12192000" cy="1062598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tx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892543" y="1072290"/>
              <a:ext cx="11062389" cy="5613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en-US" altLang="ko-KR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Q. </a:t>
              </a:r>
              <a:r>
                <a:rPr lang="ko-KR" altLang="en-US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인테리어</a:t>
              </a:r>
              <a:r>
                <a:rPr lang="en-US" altLang="ko-KR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, </a:t>
              </a:r>
              <a:r>
                <a:rPr lang="ko-KR" altLang="en-US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설비</a:t>
              </a:r>
              <a:r>
                <a:rPr lang="en-US" altLang="ko-KR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, </a:t>
              </a:r>
              <a:r>
                <a:rPr lang="ko-KR" altLang="en-US" sz="2300" dirty="0" err="1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집기류</a:t>
              </a:r>
              <a:r>
                <a:rPr lang="ko-KR" altLang="en-US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 등도 기재해야 하나요</a:t>
              </a:r>
              <a:r>
                <a:rPr lang="en-US" altLang="ko-KR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?</a:t>
              </a:r>
              <a:endParaRPr lang="en-US" altLang="ko-KR" sz="2300" dirty="0"/>
            </a:p>
          </p:txBody>
        </p:sp>
      </p:grp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03E2F6E-0832-439B-B943-7CEA2DA756C1}"/>
              </a:ext>
            </a:extLst>
          </p:cNvPr>
          <p:cNvSpPr/>
          <p:nvPr/>
        </p:nvSpPr>
        <p:spPr>
          <a:xfrm>
            <a:off x="683169" y="2535269"/>
            <a:ext cx="10825661" cy="178746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B7EC4A-2169-476B-A54A-1EF24BC785E8}"/>
              </a:ext>
            </a:extLst>
          </p:cNvPr>
          <p:cNvSpPr txBox="1"/>
          <p:nvPr/>
        </p:nvSpPr>
        <p:spPr>
          <a:xfrm>
            <a:off x="781866" y="2727920"/>
            <a:ext cx="107269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/>
              <a:t>그렇습니다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원부자재가 아닌 품목이라고 하더라도</a:t>
            </a:r>
            <a:r>
              <a:rPr lang="en-US" altLang="ko-KR" sz="2000" dirty="0"/>
              <a:t>, </a:t>
            </a:r>
            <a:r>
              <a:rPr lang="ko-KR" altLang="en-US" sz="2000" dirty="0"/>
              <a:t>구입강제품목에 해당한다면 가이드라인에 따라</a:t>
            </a:r>
            <a:endParaRPr lang="en-US" altLang="ko-KR" sz="2000" dirty="0"/>
          </a:p>
          <a:p>
            <a:r>
              <a:rPr lang="ko-KR" altLang="en-US" sz="2000" dirty="0"/>
              <a:t>종류 및 공급가격 산정방식을 기재하여야 합니다</a:t>
            </a:r>
            <a:r>
              <a:rPr lang="en-US" altLang="ko-KR" sz="2000" dirty="0"/>
              <a:t>.</a:t>
            </a: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16FF2B1F-5C91-4DE5-ACAA-223A9EAD87CE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97012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529B9E68-A5EF-41DD-9CA4-FC4FDD5E79A3}"/>
              </a:ext>
            </a:extLst>
          </p:cNvPr>
          <p:cNvSpPr txBox="1"/>
          <p:nvPr/>
        </p:nvSpPr>
        <p:spPr>
          <a:xfrm>
            <a:off x="308344" y="291562"/>
            <a:ext cx="6569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FAQ</a:t>
            </a:r>
          </a:p>
        </p:txBody>
      </p:sp>
      <p:sp>
        <p:nvSpPr>
          <p:cNvPr id="14" name="슬라이드 번호 개체 틀 1">
            <a:extLst>
              <a:ext uri="{FF2B5EF4-FFF2-40B4-BE49-F238E27FC236}">
                <a16:creationId xmlns:a16="http://schemas.microsoft.com/office/drawing/2014/main" id="{15A879E1-C0E9-4BD2-BD34-9ED196876B99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28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172218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37" name="그룹 36"/>
          <p:cNvGrpSpPr/>
          <p:nvPr/>
        </p:nvGrpSpPr>
        <p:grpSpPr>
          <a:xfrm>
            <a:off x="0" y="926648"/>
            <a:ext cx="12192000" cy="1400687"/>
            <a:chOff x="0" y="926649"/>
            <a:chExt cx="12192000" cy="1143027"/>
          </a:xfrm>
        </p:grpSpPr>
        <p:sp>
          <p:nvSpPr>
            <p:cNvPr id="2" name="직사각형 1"/>
            <p:cNvSpPr/>
            <p:nvPr/>
          </p:nvSpPr>
          <p:spPr>
            <a:xfrm>
              <a:off x="0" y="926649"/>
              <a:ext cx="12192000" cy="1062598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tx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781866" y="977454"/>
              <a:ext cx="11410134" cy="1092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en-US" altLang="ko-KR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Q. </a:t>
              </a:r>
              <a:r>
                <a:rPr lang="ko-KR" altLang="en-US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가맹희망자의 정보유출이 우려되는데</a:t>
              </a:r>
              <a:r>
                <a:rPr lang="en-US" altLang="ko-KR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, </a:t>
              </a:r>
              <a:r>
                <a:rPr lang="ko-KR" altLang="en-US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구입강제품목의 종류 및 공급가격 산정방식에 관한 사항을 계약체결 이후에 제공하여도 되나요</a:t>
              </a:r>
              <a:r>
                <a:rPr lang="en-US" altLang="ko-KR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?</a:t>
              </a:r>
              <a:endParaRPr lang="en-US" altLang="ko-KR" sz="2300" dirty="0"/>
            </a:p>
          </p:txBody>
        </p:sp>
      </p:grp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03E2F6E-0832-439B-B943-7CEA2DA756C1}"/>
              </a:ext>
            </a:extLst>
          </p:cNvPr>
          <p:cNvSpPr/>
          <p:nvPr/>
        </p:nvSpPr>
        <p:spPr>
          <a:xfrm>
            <a:off x="683169" y="2683886"/>
            <a:ext cx="10825661" cy="22437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B7EC4A-2169-476B-A54A-1EF24BC785E8}"/>
              </a:ext>
            </a:extLst>
          </p:cNvPr>
          <p:cNvSpPr txBox="1"/>
          <p:nvPr/>
        </p:nvSpPr>
        <p:spPr>
          <a:xfrm>
            <a:off x="781864" y="2782445"/>
            <a:ext cx="97082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/>
              <a:t>그렇지 않습니다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계약서 </a:t>
            </a:r>
            <a:r>
              <a:rPr lang="ko-KR" altLang="en-US" sz="2000" dirty="0" err="1"/>
              <a:t>필수기재사항은</a:t>
            </a:r>
            <a:r>
              <a:rPr lang="ko-KR" altLang="en-US" sz="2000" dirty="0"/>
              <a:t> 가맹계약서를 제공하는 시점부터 누락없이 기재되어야 합니다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그렇지 않은 경우 가맹희망자는 계약서 </a:t>
            </a:r>
            <a:r>
              <a:rPr lang="ko-KR" altLang="en-US" sz="2000" dirty="0" err="1"/>
              <a:t>필수기재사항이</a:t>
            </a:r>
            <a:r>
              <a:rPr lang="ko-KR" altLang="en-US" sz="2000" dirty="0"/>
              <a:t> 누락된 가맹계약서를 토대로 숙고기간을 거치게 되므로 계약서 필수기재 사항의 입법취지가 </a:t>
            </a:r>
            <a:r>
              <a:rPr lang="ko-KR" altLang="en-US" sz="2000" dirty="0" err="1"/>
              <a:t>몰각될</a:t>
            </a:r>
            <a:r>
              <a:rPr lang="ko-KR" altLang="en-US" sz="2000" dirty="0"/>
              <a:t> 수 있습니다</a:t>
            </a:r>
            <a:r>
              <a:rPr lang="en-US" altLang="ko-KR" sz="2000" dirty="0"/>
              <a:t>.</a:t>
            </a: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BD7C9F91-D113-4F6F-92E1-6FB4BBE53DAF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97012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941AFEDD-AF63-4212-8A29-2626BB6139D9}"/>
              </a:ext>
            </a:extLst>
          </p:cNvPr>
          <p:cNvSpPr txBox="1"/>
          <p:nvPr/>
        </p:nvSpPr>
        <p:spPr>
          <a:xfrm>
            <a:off x="308344" y="291562"/>
            <a:ext cx="6569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FAQ</a:t>
            </a:r>
          </a:p>
        </p:txBody>
      </p:sp>
      <p:sp>
        <p:nvSpPr>
          <p:cNvPr id="14" name="슬라이드 번호 개체 틀 1">
            <a:extLst>
              <a:ext uri="{FF2B5EF4-FFF2-40B4-BE49-F238E27FC236}">
                <a16:creationId xmlns:a16="http://schemas.microsoft.com/office/drawing/2014/main" id="{2A45DEEA-4AAC-492F-A42B-17B27E0EE5DB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29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734067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37" name="그룹 36"/>
          <p:cNvGrpSpPr/>
          <p:nvPr/>
        </p:nvGrpSpPr>
        <p:grpSpPr>
          <a:xfrm>
            <a:off x="0" y="926648"/>
            <a:ext cx="12192000" cy="1302128"/>
            <a:chOff x="0" y="926649"/>
            <a:chExt cx="12192000" cy="1062598"/>
          </a:xfrm>
        </p:grpSpPr>
        <p:sp>
          <p:nvSpPr>
            <p:cNvPr id="2" name="직사각형 1"/>
            <p:cNvSpPr/>
            <p:nvPr/>
          </p:nvSpPr>
          <p:spPr>
            <a:xfrm>
              <a:off x="0" y="926649"/>
              <a:ext cx="12192000" cy="1062598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tx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781866" y="977454"/>
              <a:ext cx="11410134" cy="8913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en-US" altLang="ko-KR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Q. </a:t>
              </a:r>
              <a:r>
                <a:rPr lang="ko-KR" altLang="en-US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구입강제품목의 가격에 관한 정보는 특히 우려가 됩니다</a:t>
              </a:r>
              <a:r>
                <a:rPr lang="en-US" altLang="ko-KR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.</a:t>
              </a:r>
              <a:br>
                <a:rPr lang="en-US" altLang="ko-KR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</a:br>
              <a:r>
                <a:rPr lang="ko-KR" altLang="en-US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계약 체결 이후 제공하여도 괜찮을까요</a:t>
              </a:r>
              <a:r>
                <a:rPr lang="en-US" altLang="ko-KR" sz="23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?</a:t>
              </a:r>
            </a:p>
          </p:txBody>
        </p:sp>
      </p:grp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03E2F6E-0832-439B-B943-7CEA2DA756C1}"/>
              </a:ext>
            </a:extLst>
          </p:cNvPr>
          <p:cNvSpPr/>
          <p:nvPr/>
        </p:nvSpPr>
        <p:spPr>
          <a:xfrm>
            <a:off x="683171" y="2566868"/>
            <a:ext cx="11077029" cy="24723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B7EC4A-2169-476B-A54A-1EF24BC785E8}"/>
              </a:ext>
            </a:extLst>
          </p:cNvPr>
          <p:cNvSpPr txBox="1"/>
          <p:nvPr/>
        </p:nvSpPr>
        <p:spPr>
          <a:xfrm>
            <a:off x="781866" y="2665427"/>
            <a:ext cx="108428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/>
              <a:t>만약 기계적 산식</a:t>
            </a:r>
            <a:r>
              <a:rPr lang="en-US" altLang="ko-KR" sz="2000" dirty="0"/>
              <a:t>(ex. </a:t>
            </a:r>
            <a:r>
              <a:rPr lang="ko-KR" altLang="en-US" sz="2000" dirty="0"/>
              <a:t>고시가격에 </a:t>
            </a:r>
            <a:r>
              <a:rPr lang="en-US" altLang="ko-KR" sz="2000" dirty="0"/>
              <a:t>10% </a:t>
            </a:r>
            <a:r>
              <a:rPr lang="ko-KR" altLang="en-US" sz="2000" dirty="0"/>
              <a:t>마진 부과</a:t>
            </a:r>
            <a:r>
              <a:rPr lang="en-US" altLang="ko-KR" sz="2000" dirty="0"/>
              <a:t>)</a:t>
            </a:r>
            <a:r>
              <a:rPr lang="ko-KR" altLang="en-US" sz="2000" dirty="0"/>
              <a:t>이 있어 이에 따라 가격이 결정된다면 해당 산식을 기재하는 것 만으로도 현재 공급가격 및 향후 변동 가능성을 예측할 수 있습니다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그러나 대부분의 경우 이와 같은 산식에 따라 가격을 결정하지 않고 있으므로</a:t>
            </a:r>
            <a:r>
              <a:rPr lang="en-US" altLang="ko-KR" sz="2000" dirty="0"/>
              <a:t>, </a:t>
            </a:r>
          </a:p>
          <a:p>
            <a:r>
              <a:rPr lang="ko-KR" altLang="en-US" sz="2000" dirty="0"/>
              <a:t>공급가격 산정방식을 계약서에 기재하여 구입강제품목의 가격 및 가격변경에 대한 예측가능성을 부여하도록 하는 입법취지를 달성하기 위해서는 현재 공급가격 및 공급가격 변경 시의 결정기준을 기재하여야 합니다</a:t>
            </a:r>
            <a:r>
              <a:rPr lang="en-US" altLang="ko-KR" sz="2000" dirty="0"/>
              <a:t>.</a:t>
            </a: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3666D2BE-85D5-4F46-AADB-B57A9E8F1074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97012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119E5B8-141B-4850-A85A-F9242CD08344}"/>
              </a:ext>
            </a:extLst>
          </p:cNvPr>
          <p:cNvSpPr txBox="1"/>
          <p:nvPr/>
        </p:nvSpPr>
        <p:spPr>
          <a:xfrm>
            <a:off x="308344" y="291562"/>
            <a:ext cx="6569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FAQ</a:t>
            </a:r>
          </a:p>
        </p:txBody>
      </p:sp>
      <p:sp>
        <p:nvSpPr>
          <p:cNvPr id="14" name="슬라이드 번호 개체 틀 1">
            <a:extLst>
              <a:ext uri="{FF2B5EF4-FFF2-40B4-BE49-F238E27FC236}">
                <a16:creationId xmlns:a16="http://schemas.microsoft.com/office/drawing/2014/main" id="{6FD79A20-7CAC-41C3-8569-67EACD6C3FC2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30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386703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37" name="그룹 36"/>
          <p:cNvGrpSpPr/>
          <p:nvPr/>
        </p:nvGrpSpPr>
        <p:grpSpPr>
          <a:xfrm>
            <a:off x="0" y="926648"/>
            <a:ext cx="12192000" cy="1100614"/>
            <a:chOff x="0" y="926649"/>
            <a:chExt cx="12192000" cy="1062598"/>
          </a:xfrm>
        </p:grpSpPr>
        <p:sp>
          <p:nvSpPr>
            <p:cNvPr id="2" name="직사각형 1"/>
            <p:cNvSpPr/>
            <p:nvPr/>
          </p:nvSpPr>
          <p:spPr>
            <a:xfrm>
              <a:off x="0" y="926649"/>
              <a:ext cx="12192000" cy="1062598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tx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781866" y="977454"/>
              <a:ext cx="11410134" cy="47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en-US" altLang="ko-KR" sz="2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Q. </a:t>
              </a:r>
              <a:r>
                <a:rPr lang="ko-KR" altLang="en-US" sz="2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정보공개서를 다시 등록해야 하나요</a:t>
              </a:r>
              <a:r>
                <a:rPr lang="en-US" altLang="ko-KR" sz="2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?</a:t>
              </a:r>
            </a:p>
          </p:txBody>
        </p:sp>
      </p:grp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03E2F6E-0832-439B-B943-7CEA2DA756C1}"/>
              </a:ext>
            </a:extLst>
          </p:cNvPr>
          <p:cNvSpPr/>
          <p:nvPr/>
        </p:nvSpPr>
        <p:spPr>
          <a:xfrm>
            <a:off x="447419" y="2576808"/>
            <a:ext cx="11297162" cy="27178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B7EC4A-2169-476B-A54A-1EF24BC785E8}"/>
              </a:ext>
            </a:extLst>
          </p:cNvPr>
          <p:cNvSpPr txBox="1"/>
          <p:nvPr/>
        </p:nvSpPr>
        <p:spPr>
          <a:xfrm>
            <a:off x="546115" y="2658459"/>
            <a:ext cx="1119846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/>
              <a:t>그렇지 않습니다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정보공개서 등록 시 가맹계약서를 제출하는 이유는 정보공개서의 진위여부를 확인하기 </a:t>
            </a:r>
            <a:r>
              <a:rPr lang="ko-KR" altLang="en-US" sz="2000" dirty="0" err="1"/>
              <a:t>위함입니다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개정법은 기존에 적용되던 거래조건을 가맹계약서에 기재하라는 것으로</a:t>
            </a:r>
            <a:r>
              <a:rPr lang="en-US" altLang="ko-KR" sz="2000" dirty="0"/>
              <a:t>, </a:t>
            </a:r>
            <a:r>
              <a:rPr lang="ko-KR" altLang="en-US" sz="2000" dirty="0"/>
              <a:t>정보공개서 변경등록 사유가 발생하지 않고</a:t>
            </a:r>
            <a:r>
              <a:rPr lang="en-US" altLang="ko-KR" sz="2000" dirty="0"/>
              <a:t>, </a:t>
            </a:r>
            <a:r>
              <a:rPr lang="ko-KR" altLang="en-US" sz="2000" dirty="0"/>
              <a:t>가맹계약서의 수정 또한 정보공개서 변경등록 사유에 해당하지 않습니다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개정법 취지에 따라 수정한 경우 별도의 등록절차 없이 해당 계약서를 사용하면 됩니다</a:t>
            </a:r>
            <a:r>
              <a:rPr lang="en-US" altLang="ko-KR" sz="2000" dirty="0"/>
              <a:t>.</a:t>
            </a: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D1AC9141-D991-413B-A5FE-FA3C0428D2B9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97012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AFA74E81-F8CC-45B8-A819-7BE50BFDFF71}"/>
              </a:ext>
            </a:extLst>
          </p:cNvPr>
          <p:cNvSpPr txBox="1"/>
          <p:nvPr/>
        </p:nvSpPr>
        <p:spPr>
          <a:xfrm>
            <a:off x="308344" y="291562"/>
            <a:ext cx="6569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FAQ</a:t>
            </a:r>
          </a:p>
        </p:txBody>
      </p:sp>
      <p:sp>
        <p:nvSpPr>
          <p:cNvPr id="14" name="슬라이드 번호 개체 틀 1">
            <a:extLst>
              <a:ext uri="{FF2B5EF4-FFF2-40B4-BE49-F238E27FC236}">
                <a16:creationId xmlns:a16="http://schemas.microsoft.com/office/drawing/2014/main" id="{8C4E3114-D1FA-43BC-85C3-73D7DF12B03F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31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682024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grpSp>
        <p:nvGrpSpPr>
          <p:cNvPr id="37" name="그룹 36"/>
          <p:cNvGrpSpPr/>
          <p:nvPr/>
        </p:nvGrpSpPr>
        <p:grpSpPr>
          <a:xfrm>
            <a:off x="0" y="926648"/>
            <a:ext cx="12192000" cy="1100614"/>
            <a:chOff x="0" y="926649"/>
            <a:chExt cx="12192000" cy="1062598"/>
          </a:xfrm>
        </p:grpSpPr>
        <p:sp>
          <p:nvSpPr>
            <p:cNvPr id="2" name="직사각형 1"/>
            <p:cNvSpPr/>
            <p:nvPr/>
          </p:nvSpPr>
          <p:spPr>
            <a:xfrm>
              <a:off x="0" y="926649"/>
              <a:ext cx="12192000" cy="1062598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tx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781866" y="977454"/>
              <a:ext cx="11410134" cy="5616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en-US" altLang="ko-KR" sz="2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Q. </a:t>
              </a:r>
              <a:r>
                <a:rPr lang="ko-KR" altLang="en-US" sz="2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기 체결한 계약서의 경우</a:t>
              </a:r>
              <a:r>
                <a:rPr lang="en-US" altLang="ko-KR" sz="2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,</a:t>
              </a:r>
              <a:r>
                <a:rPr lang="ko-KR" altLang="en-US" sz="2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 계약서를 다시 작성해야 하나요</a:t>
              </a:r>
              <a:r>
                <a:rPr lang="en-US" altLang="ko-KR" sz="24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시월구일4" panose="02020600000000000000" pitchFamily="18" charset="-127"/>
                  <a:ea typeface="a시월구일4" panose="02020600000000000000" pitchFamily="18" charset="-127"/>
                </a:rPr>
                <a:t>?</a:t>
              </a:r>
            </a:p>
          </p:txBody>
        </p:sp>
      </p:grp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03E2F6E-0832-439B-B943-7CEA2DA756C1}"/>
              </a:ext>
            </a:extLst>
          </p:cNvPr>
          <p:cNvSpPr/>
          <p:nvPr/>
        </p:nvSpPr>
        <p:spPr>
          <a:xfrm>
            <a:off x="513836" y="2517541"/>
            <a:ext cx="11297162" cy="27178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B7EC4A-2169-476B-A54A-1EF24BC785E8}"/>
              </a:ext>
            </a:extLst>
          </p:cNvPr>
          <p:cNvSpPr txBox="1"/>
          <p:nvPr/>
        </p:nvSpPr>
        <p:spPr>
          <a:xfrm>
            <a:off x="612532" y="2599192"/>
            <a:ext cx="1119846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/>
              <a:t>그렇지 않습니다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계약 변경에 관한 별도의 합의서</a:t>
            </a:r>
            <a:r>
              <a:rPr lang="en-US" altLang="ko-KR" sz="2000" dirty="0"/>
              <a:t> </a:t>
            </a:r>
            <a:r>
              <a:rPr lang="ko-KR" altLang="en-US" sz="2000" dirty="0"/>
              <a:t>등을 통해 기존 계약의 내용을 변경하는 것도 가능합니다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다만</a:t>
            </a:r>
            <a:r>
              <a:rPr lang="en-US" altLang="ko-KR" sz="2000" dirty="0"/>
              <a:t>, </a:t>
            </a:r>
            <a:r>
              <a:rPr lang="ko-KR" altLang="en-US" sz="2000" dirty="0"/>
              <a:t>구입강제품목의 종류 등은 계약서 </a:t>
            </a:r>
            <a:r>
              <a:rPr lang="ko-KR" altLang="en-US" sz="2000" dirty="0" err="1"/>
              <a:t>필수기재사항이므로</a:t>
            </a:r>
            <a:r>
              <a:rPr lang="ko-KR" altLang="en-US" sz="2000" dirty="0"/>
              <a:t> 이를 일방 통보하여서는 아니됩니다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따라서 합의서 등에 기 체결된 가맹계약의 내용을 변경한다는 점을 명시하고</a:t>
            </a:r>
            <a:r>
              <a:rPr lang="en-US" altLang="ko-KR" sz="2000" dirty="0"/>
              <a:t>, </a:t>
            </a:r>
            <a:r>
              <a:rPr lang="ko-KR" altLang="en-US" sz="2000" dirty="0"/>
              <a:t>계약 변경에 대한</a:t>
            </a:r>
            <a:endParaRPr lang="en-US" altLang="ko-KR" sz="2000" dirty="0"/>
          </a:p>
          <a:p>
            <a:r>
              <a:rPr lang="ko-KR" altLang="en-US" sz="2000" dirty="0"/>
              <a:t>양 당사자 간 의사 합치가 있었음을 확인할 수 있는 수단</a:t>
            </a:r>
            <a:r>
              <a:rPr lang="en-US" altLang="ko-KR" sz="2000" dirty="0"/>
              <a:t>(</a:t>
            </a:r>
            <a:r>
              <a:rPr lang="ko-KR" altLang="en-US" sz="2000" dirty="0"/>
              <a:t>서명</a:t>
            </a:r>
            <a:r>
              <a:rPr lang="en-US" altLang="ko-KR" sz="2000" dirty="0"/>
              <a:t>, </a:t>
            </a:r>
            <a:r>
              <a:rPr lang="ko-KR" altLang="en-US" sz="2000" dirty="0"/>
              <a:t>날인 등</a:t>
            </a:r>
            <a:r>
              <a:rPr lang="en-US" altLang="ko-KR" sz="2000" dirty="0"/>
              <a:t>)</a:t>
            </a:r>
            <a:r>
              <a:rPr lang="ko-KR" altLang="en-US" sz="2000" dirty="0"/>
              <a:t>을 활용하길 권장합니다</a:t>
            </a:r>
            <a:r>
              <a:rPr lang="en-US" altLang="ko-KR" sz="2000" dirty="0"/>
              <a:t>.</a:t>
            </a: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EB6219B5-54DA-48AF-A7AF-978E3F869120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97012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C25B13BC-1306-4663-ADB8-DDADCE3EDC8C}"/>
              </a:ext>
            </a:extLst>
          </p:cNvPr>
          <p:cNvSpPr txBox="1"/>
          <p:nvPr/>
        </p:nvSpPr>
        <p:spPr>
          <a:xfrm>
            <a:off x="308344" y="291562"/>
            <a:ext cx="6569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a시월구일1" panose="02020600000000000000" pitchFamily="18" charset="-127"/>
                <a:ea typeface="a시월구일1" panose="02020600000000000000" pitchFamily="18" charset="-127"/>
              </a:rPr>
              <a:t>FAQ</a:t>
            </a:r>
          </a:p>
        </p:txBody>
      </p:sp>
      <p:sp>
        <p:nvSpPr>
          <p:cNvPr id="14" name="슬라이드 번호 개체 틀 1">
            <a:extLst>
              <a:ext uri="{FF2B5EF4-FFF2-40B4-BE49-F238E27FC236}">
                <a16:creationId xmlns:a16="http://schemas.microsoft.com/office/drawing/2014/main" id="{4E1085AE-692A-43BF-9966-5EEE989BF089}"/>
              </a:ext>
            </a:extLst>
          </p:cNvPr>
          <p:cNvSpPr txBox="1">
            <a:spLocks/>
          </p:cNvSpPr>
          <p:nvPr/>
        </p:nvSpPr>
        <p:spPr>
          <a:xfrm>
            <a:off x="9195391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C235015-1B0E-4661-A3AF-66D885966B70}" type="slidenum">
              <a:rPr lang="ko-KR" altLang="en-US" smtClean="0"/>
              <a:pPr/>
              <a:t>32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118632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EBC4C55C-8AB1-4C0D-967D-C32A7558576C}"/>
              </a:ext>
            </a:extLst>
          </p:cNvPr>
          <p:cNvSpPr txBox="1"/>
          <p:nvPr/>
        </p:nvSpPr>
        <p:spPr>
          <a:xfrm flipH="1">
            <a:off x="2238520" y="3044279"/>
            <a:ext cx="728776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시월구일3" panose="02020600000000000000" pitchFamily="18" charset="-127"/>
                <a:ea typeface="a시월구일3" panose="02020600000000000000" pitchFamily="18" charset="-127"/>
              </a:rPr>
              <a:t>감사합니다</a:t>
            </a:r>
            <a:r>
              <a:rPr lang="en-US" altLang="ko-KR" sz="44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시월구일3" panose="02020600000000000000" pitchFamily="18" charset="-127"/>
                <a:ea typeface="a시월구일3" panose="02020600000000000000" pitchFamily="18" charset="-127"/>
              </a:rPr>
              <a:t>.</a:t>
            </a:r>
            <a:endParaRPr lang="ko-KR" altLang="en-US" sz="4400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/>
              </a:solidFill>
              <a:latin typeface="a시월구일3" panose="02020600000000000000" pitchFamily="18" charset="-127"/>
              <a:ea typeface="a시월구일3" panose="02020600000000000000" pitchFamily="18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A79D770-1AA6-4251-A230-AAA6241CEA46}"/>
              </a:ext>
            </a:extLst>
          </p:cNvPr>
          <p:cNvSpPr txBox="1"/>
          <p:nvPr/>
        </p:nvSpPr>
        <p:spPr>
          <a:xfrm>
            <a:off x="308344" y="291562"/>
            <a:ext cx="3860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시월구일1" panose="02020600000000000000" pitchFamily="18" charset="-127"/>
                <a:ea typeface="a시월구일1" panose="02020600000000000000" pitchFamily="18" charset="-127"/>
              </a:rPr>
              <a:t>구입강제품목 가이드라인 설명회</a:t>
            </a:r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1E93C17C-C0F0-4AFF-8CD2-1481FF2B5D43}"/>
              </a:ext>
            </a:extLst>
          </p:cNvPr>
          <p:cNvCxnSpPr>
            <a:cxnSpLocks/>
          </p:cNvCxnSpPr>
          <p:nvPr/>
        </p:nvCxnSpPr>
        <p:spPr>
          <a:xfrm>
            <a:off x="308344" y="255181"/>
            <a:ext cx="3860352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그림 20">
            <a:extLst>
              <a:ext uri="{FF2B5EF4-FFF2-40B4-BE49-F238E27FC236}">
                <a16:creationId xmlns:a16="http://schemas.microsoft.com/office/drawing/2014/main" id="{B62AEB13-3270-4DA7-824F-A1003DD3B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89" y="255181"/>
            <a:ext cx="1809750" cy="333375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232144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사용자 지정 5">
      <a:majorFont>
        <a:latin typeface="a시월구일1"/>
        <a:ea typeface="a시월구일1"/>
        <a:cs typeface=""/>
      </a:majorFont>
      <a:minorFont>
        <a:latin typeface="a시월구일1"/>
        <a:ea typeface="a시월구일1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2504</TotalTime>
  <Words>2021</Words>
  <Application>Microsoft Office PowerPoint</Application>
  <PresentationFormat>와이드스크린</PresentationFormat>
  <Paragraphs>262</Paragraphs>
  <Slides>33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41" baseType="lpstr">
      <vt:lpstr>a시월구일2</vt:lpstr>
      <vt:lpstr>a시월구일1</vt:lpstr>
      <vt:lpstr>맑은 고딕</vt:lpstr>
      <vt:lpstr>Arial</vt:lpstr>
      <vt:lpstr>a시월구일4</vt:lpstr>
      <vt:lpstr>a시월구일3</vt:lpstr>
      <vt:lpstr>나눔스퀘어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FTC_INT_win10x64</dc:creator>
  <cp:lastModifiedBy>김혜린</cp:lastModifiedBy>
  <cp:revision>194</cp:revision>
  <cp:lastPrinted>2024-07-08T05:40:16Z</cp:lastPrinted>
  <dcterms:created xsi:type="dcterms:W3CDTF">2022-10-20T11:13:17Z</dcterms:created>
  <dcterms:modified xsi:type="dcterms:W3CDTF">2024-07-09T04:50:58Z</dcterms:modified>
</cp:coreProperties>
</file>